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5"/>
  </p:notesMasterIdLst>
  <p:sldIdLst>
    <p:sldId id="300" r:id="rId2"/>
    <p:sldId id="302" r:id="rId3"/>
    <p:sldId id="303" r:id="rId4"/>
    <p:sldId id="304" r:id="rId5"/>
    <p:sldId id="305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20" r:id="rId18"/>
    <p:sldId id="318" r:id="rId19"/>
    <p:sldId id="319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9" r:id="rId28"/>
    <p:sldId id="330" r:id="rId29"/>
    <p:sldId id="331" r:id="rId30"/>
    <p:sldId id="332" r:id="rId31"/>
    <p:sldId id="334" r:id="rId32"/>
    <p:sldId id="335" r:id="rId33"/>
    <p:sldId id="356" r:id="rId34"/>
    <p:sldId id="35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50" r:id="rId49"/>
    <p:sldId id="351" r:id="rId50"/>
    <p:sldId id="352" r:id="rId51"/>
    <p:sldId id="353" r:id="rId52"/>
    <p:sldId id="357" r:id="rId53"/>
    <p:sldId id="358" r:id="rId54"/>
    <p:sldId id="359" r:id="rId55"/>
    <p:sldId id="360" r:id="rId56"/>
    <p:sldId id="362" r:id="rId57"/>
    <p:sldId id="364" r:id="rId58"/>
    <p:sldId id="363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84" r:id="rId74"/>
    <p:sldId id="385" r:id="rId75"/>
    <p:sldId id="386" r:id="rId76"/>
    <p:sldId id="387" r:id="rId77"/>
    <p:sldId id="388" r:id="rId78"/>
    <p:sldId id="389" r:id="rId79"/>
    <p:sldId id="37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80" r:id="rId89"/>
    <p:sldId id="398" r:id="rId90"/>
    <p:sldId id="399" r:id="rId91"/>
    <p:sldId id="400" r:id="rId92"/>
    <p:sldId id="401" r:id="rId93"/>
    <p:sldId id="381" r:id="rId94"/>
    <p:sldId id="382" r:id="rId95"/>
    <p:sldId id="383" r:id="rId96"/>
    <p:sldId id="402" r:id="rId97"/>
    <p:sldId id="403" r:id="rId98"/>
    <p:sldId id="404" r:id="rId99"/>
    <p:sldId id="405" r:id="rId100"/>
    <p:sldId id="407" r:id="rId101"/>
    <p:sldId id="406" r:id="rId102"/>
    <p:sldId id="439" r:id="rId103"/>
    <p:sldId id="408" r:id="rId104"/>
    <p:sldId id="409" r:id="rId105"/>
    <p:sldId id="410" r:id="rId106"/>
    <p:sldId id="411" r:id="rId107"/>
    <p:sldId id="412" r:id="rId108"/>
    <p:sldId id="413" r:id="rId109"/>
    <p:sldId id="414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425" r:id="rId121"/>
    <p:sldId id="426" r:id="rId122"/>
    <p:sldId id="427" r:id="rId123"/>
    <p:sldId id="428" r:id="rId124"/>
    <p:sldId id="429" r:id="rId125"/>
    <p:sldId id="430" r:id="rId126"/>
    <p:sldId id="431" r:id="rId127"/>
    <p:sldId id="432" r:id="rId128"/>
    <p:sldId id="433" r:id="rId129"/>
    <p:sldId id="434" r:id="rId130"/>
    <p:sldId id="435" r:id="rId131"/>
    <p:sldId id="436" r:id="rId132"/>
    <p:sldId id="437" r:id="rId133"/>
    <p:sldId id="438" r:id="rId13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6"/>
      <p:bold r:id="rId137"/>
      <p:italic r:id="rId138"/>
      <p:boldItalic r:id="rId139"/>
    </p:embeddedFont>
    <p:embeddedFont>
      <p:font typeface="Fira Code" panose="020B0809050000020004" pitchFamily="49" charset="0"/>
      <p:regular r:id="rId140"/>
      <p:bold r:id="rId141"/>
    </p:embeddedFont>
    <p:embeddedFont>
      <p:font typeface="Montserrat" panose="00000500000000000000" pitchFamily="2" charset="0"/>
      <p:regular r:id="rId142"/>
      <p:bold r:id="rId143"/>
      <p:italic r:id="rId144"/>
      <p:boldItalic r:id="rId145"/>
    </p:embeddedFont>
    <p:embeddedFont>
      <p:font typeface="Roboto Medium" panose="02000000000000000000" pitchFamily="2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25FB"/>
    <a:srgbClr val="CDD57D"/>
    <a:srgbClr val="B540F7"/>
    <a:srgbClr val="A760FB"/>
    <a:srgbClr val="8058F8"/>
    <a:srgbClr val="522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194A10-3843-4F99-AEF9-409B89642D22}">
  <a:tblStyle styleId="{D1194A10-3843-4F99-AEF9-409B89642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3" autoAdjust="0"/>
    <p:restoredTop sz="90424" autoAdjust="0"/>
  </p:normalViewPr>
  <p:slideViewPr>
    <p:cSldViewPr snapToGrid="0">
      <p:cViewPr varScale="1">
        <p:scale>
          <a:sx n="101" d="100"/>
          <a:sy n="101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9.fntdata"/><Relationship Id="rId14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5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9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14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46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616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60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850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16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03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401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95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3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43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42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038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210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01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9ECA2710-79D0-9852-3137-3692970B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>
            <a:extLst>
              <a:ext uri="{FF2B5EF4-FFF2-40B4-BE49-F238E27FC236}">
                <a16:creationId xmlns:a16="http://schemas.microsoft.com/office/drawing/2014/main" id="{3C2048B9-9FE9-DEF9-844A-1A7963F11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>
            <a:extLst>
              <a:ext uri="{FF2B5EF4-FFF2-40B4-BE49-F238E27FC236}">
                <a16:creationId xmlns:a16="http://schemas.microsoft.com/office/drawing/2014/main" id="{E95FE998-0841-4689-0267-927921D58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55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99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405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988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4716504A-B6B6-8970-C1BE-9935B8EA0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>
            <a:extLst>
              <a:ext uri="{FF2B5EF4-FFF2-40B4-BE49-F238E27FC236}">
                <a16:creationId xmlns:a16="http://schemas.microsoft.com/office/drawing/2014/main" id="{0D1DE4E6-C7A9-55BC-D2A9-3E1CC5E12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>
            <a:extLst>
              <a:ext uri="{FF2B5EF4-FFF2-40B4-BE49-F238E27FC236}">
                <a16:creationId xmlns:a16="http://schemas.microsoft.com/office/drawing/2014/main" id="{CCF71847-5A37-FA02-2D77-9C3A98228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66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41ACB499-F3E9-7C89-0ACC-6E240A7B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>
            <a:extLst>
              <a:ext uri="{FF2B5EF4-FFF2-40B4-BE49-F238E27FC236}">
                <a16:creationId xmlns:a16="http://schemas.microsoft.com/office/drawing/2014/main" id="{EBE3F794-74C8-C0A0-FA8C-561BD2949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>
            <a:extLst>
              <a:ext uri="{FF2B5EF4-FFF2-40B4-BE49-F238E27FC236}">
                <a16:creationId xmlns:a16="http://schemas.microsoft.com/office/drawing/2014/main" id="{CB46B539-788E-3748-C33A-C21C725D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8276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3D28AA65-5445-A68F-EBA6-F54A5510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>
            <a:extLst>
              <a:ext uri="{FF2B5EF4-FFF2-40B4-BE49-F238E27FC236}">
                <a16:creationId xmlns:a16="http://schemas.microsoft.com/office/drawing/2014/main" id="{FD3AF750-1A45-0B5A-5246-20CAD09D5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>
            <a:extLst>
              <a:ext uri="{FF2B5EF4-FFF2-40B4-BE49-F238E27FC236}">
                <a16:creationId xmlns:a16="http://schemas.microsoft.com/office/drawing/2014/main" id="{1E955F91-1E07-3A0F-8309-A57279BCA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62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>
          <a:extLst>
            <a:ext uri="{FF2B5EF4-FFF2-40B4-BE49-F238E27FC236}">
              <a16:creationId xmlns:a16="http://schemas.microsoft.com/office/drawing/2014/main" id="{095D55D7-592A-B36A-BE6A-AC7A85437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>
            <a:extLst>
              <a:ext uri="{FF2B5EF4-FFF2-40B4-BE49-F238E27FC236}">
                <a16:creationId xmlns:a16="http://schemas.microsoft.com/office/drawing/2014/main" id="{A7F21408-3B67-0501-5423-8A801E41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>
            <a:extLst>
              <a:ext uri="{FF2B5EF4-FFF2-40B4-BE49-F238E27FC236}">
                <a16:creationId xmlns:a16="http://schemas.microsoft.com/office/drawing/2014/main" id="{364FEDD3-308D-2630-F813-592E29F79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63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>
          <a:extLst>
            <a:ext uri="{FF2B5EF4-FFF2-40B4-BE49-F238E27FC236}">
              <a16:creationId xmlns:a16="http://schemas.microsoft.com/office/drawing/2014/main" id="{36C5FB71-D662-1F64-5C37-1A76027E4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>
            <a:extLst>
              <a:ext uri="{FF2B5EF4-FFF2-40B4-BE49-F238E27FC236}">
                <a16:creationId xmlns:a16="http://schemas.microsoft.com/office/drawing/2014/main" id="{86F46F01-8570-636E-2E74-C7022F62A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>
            <a:extLst>
              <a:ext uri="{FF2B5EF4-FFF2-40B4-BE49-F238E27FC236}">
                <a16:creationId xmlns:a16="http://schemas.microsoft.com/office/drawing/2014/main" id="{DA896AFD-91F0-2DBD-2A4B-D24984C89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74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630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>
          <a:extLst>
            <a:ext uri="{FF2B5EF4-FFF2-40B4-BE49-F238E27FC236}">
              <a16:creationId xmlns:a16="http://schemas.microsoft.com/office/drawing/2014/main" id="{12AD4013-280B-0ACE-D4FD-7E085A62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>
            <a:extLst>
              <a:ext uri="{FF2B5EF4-FFF2-40B4-BE49-F238E27FC236}">
                <a16:creationId xmlns:a16="http://schemas.microsoft.com/office/drawing/2014/main" id="{D93FCB3F-95B4-C716-1457-96226DC25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>
            <a:extLst>
              <a:ext uri="{FF2B5EF4-FFF2-40B4-BE49-F238E27FC236}">
                <a16:creationId xmlns:a16="http://schemas.microsoft.com/office/drawing/2014/main" id="{A8313A0F-17AC-29E4-6481-F8FBCEDFF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019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>
          <a:extLst>
            <a:ext uri="{FF2B5EF4-FFF2-40B4-BE49-F238E27FC236}">
              <a16:creationId xmlns:a16="http://schemas.microsoft.com/office/drawing/2014/main" id="{A5820FB8-5A7B-F003-A041-ABA50B53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>
            <a:extLst>
              <a:ext uri="{FF2B5EF4-FFF2-40B4-BE49-F238E27FC236}">
                <a16:creationId xmlns:a16="http://schemas.microsoft.com/office/drawing/2014/main" id="{737D4BC5-0352-D3A1-BEC8-0EFB094B4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>
            <a:extLst>
              <a:ext uri="{FF2B5EF4-FFF2-40B4-BE49-F238E27FC236}">
                <a16:creationId xmlns:a16="http://schemas.microsoft.com/office/drawing/2014/main" id="{A8EA1C6C-9C5C-9821-C12A-70D77E6D3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14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>
          <a:extLst>
            <a:ext uri="{FF2B5EF4-FFF2-40B4-BE49-F238E27FC236}">
              <a16:creationId xmlns:a16="http://schemas.microsoft.com/office/drawing/2014/main" id="{B33666CC-AB11-BA51-426D-F68B595E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>
            <a:extLst>
              <a:ext uri="{FF2B5EF4-FFF2-40B4-BE49-F238E27FC236}">
                <a16:creationId xmlns:a16="http://schemas.microsoft.com/office/drawing/2014/main" id="{C495B9A2-E519-F42C-F68E-634B0207E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>
            <a:extLst>
              <a:ext uri="{FF2B5EF4-FFF2-40B4-BE49-F238E27FC236}">
                <a16:creationId xmlns:a16="http://schemas.microsoft.com/office/drawing/2014/main" id="{17C79924-52E8-19B7-AA79-B8C46EEF5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4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3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4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5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5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web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web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358440" y="1144250"/>
            <a:ext cx="8116068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r>
              <a:rPr lang="en" dirty="0">
                <a:solidFill>
                  <a:schemeClr val="accent2"/>
                </a:solidFill>
              </a:rPr>
              <a:t>de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175940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Utilizando React Native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33640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Aplicativos Móveis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358440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9678A5-05C3-FC11-C610-9536D3E0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85" y="2209278"/>
            <a:ext cx="2399480" cy="2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4865100" cy="781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Symbian OS </a:t>
            </a:r>
            <a:r>
              <a:rPr lang="pt-BR" dirty="0">
                <a:solidFill>
                  <a:schemeClr val="accent6"/>
                </a:solidFill>
              </a:rPr>
              <a:t>(</a:t>
            </a:r>
            <a:r>
              <a:rPr lang="pt-BR" dirty="0">
                <a:solidFill>
                  <a:schemeClr val="bg1"/>
                </a:solidFill>
              </a:rPr>
              <a:t>C++</a:t>
            </a:r>
            <a:r>
              <a:rPr lang="pt-BR" dirty="0">
                <a:solidFill>
                  <a:schemeClr val="accent6"/>
                </a:solidFill>
              </a:rPr>
              <a:t>)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1674500" y="1998131"/>
            <a:ext cx="3627600" cy="1912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Funções simples e objetivas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pt-BR" dirty="0"/>
              <a:t>&lt; Código fechado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Poucos menus e apps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indent="0"/>
            <a:r>
              <a:rPr lang="pt-BR" dirty="0"/>
              <a:t>&lt; Última versão em 2012 &gt;</a:t>
            </a: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1084825" y="1963672"/>
            <a:ext cx="506100" cy="2679936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114525C-E591-F707-5FF6-45B734E3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760" y="610695"/>
            <a:ext cx="2748503" cy="3993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5D3D-BF10-D7BC-C82B-6BF922B2E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24D30EC-BCF0-1BEE-696D-068A087C1B9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467092C-600C-04BA-75CA-B7C9A9CC3BB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8A58BB7-CDF1-DABF-9D41-4D67AF1CDBD1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ScrollView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3EAB5FAC-81D8-9608-5CCD-85D2B9AD76A2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3E9779C7-772A-A6CD-69DF-25C8F798CAE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E42B667-763A-BA5F-E8F8-8301FED53F5B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0B2247D-7F78-A61D-BC92-7EC725783CB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FA628A3C-4D40-543D-53CC-577B343E8993}"/>
              </a:ext>
            </a:extLst>
          </p:cNvPr>
          <p:cNvSpPr/>
          <p:nvPr/>
        </p:nvSpPr>
        <p:spPr>
          <a:xfrm rot="16200000">
            <a:off x="1528311" y="1755914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EABD51-798F-7E42-6F86-C9E4C9DBE404}"/>
              </a:ext>
            </a:extLst>
          </p:cNvPr>
          <p:cNvSpPr txBox="1"/>
          <p:nvPr/>
        </p:nvSpPr>
        <p:spPr>
          <a:xfrm>
            <a:off x="1509205" y="1877588"/>
            <a:ext cx="691570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))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73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5BC9D-FFCF-8C25-BA4A-EC5A5459B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6444F7E-1B45-F301-AC23-E5EC89A0AE4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526FC5D-1043-F8C9-42CE-63FA2DE5DF8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1EC934A6-9CEC-27C3-9A01-DCB1A70D9FE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ScrollView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3C37B73D-06A2-7102-2E1F-1ECA8233AD9B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3F6535EE-6C58-EAC3-7E80-6AF39C6682B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AF05F89E-DBB7-D017-E6A7-E692E595A08F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75FE238-EF2B-C961-75E2-0F523D1A4D1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62C1957-D522-DF94-0B0D-553B2AB77774}"/>
              </a:ext>
            </a:extLst>
          </p:cNvPr>
          <p:cNvSpPr/>
          <p:nvPr/>
        </p:nvSpPr>
        <p:spPr>
          <a:xfrm rot="16200000">
            <a:off x="1736800" y="1643061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563E34-CF61-FC27-BD9D-07C9186A7FCD}"/>
              </a:ext>
            </a:extLst>
          </p:cNvPr>
          <p:cNvSpPr txBox="1"/>
          <p:nvPr/>
        </p:nvSpPr>
        <p:spPr>
          <a:xfrm>
            <a:off x="1772614" y="1771531"/>
            <a:ext cx="535545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))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94147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9893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48B73-B3BB-3587-CD7D-7AEB36F9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2C450C4-73B6-FBD0-8351-FFD24B1DA60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95A361EA-648E-7259-C349-AC45C5F4C10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B8DBBEFE-6859-4FE6-1731-A3D66EE7265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ScrollView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CAB9ED0D-10AC-441F-677B-CA55EB71AEBD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99A694D2-E443-33CE-6C55-15A958652D8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53515C1-83EF-3000-3A08-594D23596F4E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4181B41-21DE-7949-1B4C-B7BBD82F0D6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Google Shape;472;p28">
            <a:extLst>
              <a:ext uri="{FF2B5EF4-FFF2-40B4-BE49-F238E27FC236}">
                <a16:creationId xmlns:a16="http://schemas.microsoft.com/office/drawing/2014/main" id="{5F8BB8A4-171B-6FC6-FE25-7310B08DF141}"/>
              </a:ext>
            </a:extLst>
          </p:cNvPr>
          <p:cNvSpPr txBox="1">
            <a:spLocks/>
          </p:cNvSpPr>
          <p:nvPr/>
        </p:nvSpPr>
        <p:spPr>
          <a:xfrm>
            <a:off x="1227062" y="1290774"/>
            <a:ext cx="7582960" cy="278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800" dirty="0" err="1"/>
              <a:t>ScrollView</a:t>
            </a:r>
            <a:r>
              <a:rPr lang="pt-BR" sz="1800" dirty="0"/>
              <a:t> renderiza todo o conteúdo que está dentro dela, mesmo que ele não esteja visível para o usuário.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8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800" dirty="0"/>
              <a:t>Imagine o cenário com 100, 1000 itens. Isso pode causa um problema de desempenho do seu app.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8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800" dirty="0" err="1"/>
              <a:t>ScrollView</a:t>
            </a:r>
            <a:r>
              <a:rPr lang="pt-BR" sz="1800" dirty="0"/>
              <a:t> é ideal para listas que possuam um conteúdo delimitado, mas não para listas com conteúdo dinâmico</a:t>
            </a:r>
          </a:p>
        </p:txBody>
      </p:sp>
    </p:spTree>
    <p:extLst>
      <p:ext uri="{BB962C8B-B14F-4D97-AF65-F5344CB8AC3E}">
        <p14:creationId xmlns:p14="http://schemas.microsoft.com/office/powerpoint/2010/main" val="2304046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D2A6D-501E-A24C-C0A2-052FDA97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7C0D89D7-0DA8-08A2-CA0B-3EE3BC8D1C3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920E4101-8886-3BC3-87C0-EFE6523BAF2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8605E7F9-FA28-C358-BFF9-AD80BF921425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FlatList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9002313-D516-D0A9-ACBD-1E98A6A0D3F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4018BE9E-03D2-9435-4295-DEFCF561F4A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CDEF647-519B-4702-7CF7-7CA84376D6C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C692F5EE-81B0-C40D-1F63-3003596F338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Google Shape;472;p28">
            <a:extLst>
              <a:ext uri="{FF2B5EF4-FFF2-40B4-BE49-F238E27FC236}">
                <a16:creationId xmlns:a16="http://schemas.microsoft.com/office/drawing/2014/main" id="{6BC4E194-B8D5-9E8A-1E0D-1FEC4BC05639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O </a:t>
            </a:r>
            <a:r>
              <a:rPr lang="pt-BR" sz="1600" dirty="0" err="1"/>
              <a:t>FlatList</a:t>
            </a:r>
            <a:r>
              <a:rPr lang="pt-BR" sz="1600" dirty="0"/>
              <a:t> é um componente </a:t>
            </a:r>
            <a:r>
              <a:rPr lang="pt-BR" sz="1600" b="1" dirty="0"/>
              <a:t>facilita a renderização de listas longas e infinitas de itens</a:t>
            </a:r>
            <a:r>
              <a:rPr lang="pt-BR" sz="1600" dirty="0"/>
              <a:t>. Ele é altamente otimizada para melhor desempenho e oferece uma maneira eficiente de exibir dados em uma lista </a:t>
            </a:r>
            <a:r>
              <a:rPr lang="pt-BR" sz="1600" dirty="0" err="1"/>
              <a:t>rolável</a:t>
            </a:r>
            <a:r>
              <a:rPr lang="pt-BR" sz="1600" dirty="0"/>
              <a:t>, o que a torna ideal para aplicativos que precisam mostrar muitos itens de maneira eficaz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A principal vantagem da </a:t>
            </a:r>
            <a:r>
              <a:rPr lang="pt-BR" sz="1600" dirty="0" err="1"/>
              <a:t>FlatList</a:t>
            </a:r>
            <a:r>
              <a:rPr lang="pt-BR" sz="1600" dirty="0"/>
              <a:t> em comparação com outros métodos de exibição de listas, como o </a:t>
            </a:r>
            <a:r>
              <a:rPr lang="pt-BR" sz="1600" dirty="0" err="1"/>
              <a:t>ScrollView</a:t>
            </a:r>
            <a:r>
              <a:rPr lang="pt-BR" sz="1600" dirty="0"/>
              <a:t>, é sua eficiência na renderização de grandes conjuntos de dados. </a:t>
            </a:r>
            <a:r>
              <a:rPr lang="pt-BR" sz="1600" b="1" dirty="0"/>
              <a:t>Ele só renderiza os itens visíveis na tela, reciclando componentes conforme o usuário rola a lista, economizando assim recursos de CPU e memória</a:t>
            </a:r>
            <a:r>
              <a:rPr lang="pt-B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03320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A1CA5-7ACB-B8DC-4B1C-34830C01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3E83810-A1EB-1ADE-7C5A-0F6BF237F08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9DA9489-A945-2A15-305F-CB2C4A51F5D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2C833E20-0D8C-E61A-2670-192C273A891C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FlatList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atributos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2AAD3BB-1C63-9A6C-9EC9-3BFA7C7BD1F8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3815BC21-66D7-4D5A-12D1-8563B30DD8D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EC07F8B8-CB1A-B39F-3759-ABD1A53311BE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9675764-968B-A040-A729-05905086D47B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Google Shape;472;p28">
            <a:extLst>
              <a:ext uri="{FF2B5EF4-FFF2-40B4-BE49-F238E27FC236}">
                <a16:creationId xmlns:a16="http://schemas.microsoft.com/office/drawing/2014/main" id="{0182333D-69CD-B4B3-E06A-97CC5E544151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20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dirty="0"/>
              <a:t>espera o dados da lista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20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dirty="0"/>
              <a:t>espera uma função como valor que dirá a lista como renderizar os itens individualmente. Esta função esperar um parâmetro que contém o valor do item mais alguns metadados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7277566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580A-3E1C-25FD-54E0-8AE9DB7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258E2B9-B53F-B864-A906-FACABB013A4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3EC2536C-2D2A-D56B-97B6-E76D8890EC6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1EC6249-8496-2869-CA0E-FB932427EE1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FlatList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atributos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4D6FB81D-A5C8-A36B-CAA7-D0A7C40EDEE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48B18CE6-FF26-0880-804C-1BB440DFB3A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CAFE2B9-1CB9-B013-E6DD-F05A29BD4C5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59C8874-6966-B542-5B26-88A4B473576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FB4573-0E55-DB00-F95A-9FA7B0717267}"/>
              </a:ext>
            </a:extLst>
          </p:cNvPr>
          <p:cNvSpPr txBox="1"/>
          <p:nvPr/>
        </p:nvSpPr>
        <p:spPr>
          <a:xfrm>
            <a:off x="710124" y="1552625"/>
            <a:ext cx="81254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</p:txBody>
      </p:sp>
    </p:spTree>
    <p:extLst>
      <p:ext uri="{BB962C8B-B14F-4D97-AF65-F5344CB8AC3E}">
        <p14:creationId xmlns:p14="http://schemas.microsoft.com/office/powerpoint/2010/main" val="1509121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3CA01-3D8C-39A8-DFB8-2BF5F152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1F696E2D-C156-89B0-6AF8-F3E1D1989AD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86D386A-D640-938E-167F-4036E04AD0B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8554B88-41AC-F790-DC9D-2CCDE4AAE5C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6C42686B-047A-E741-3D2D-8A9CCDFBD9E2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FFDE14EE-D922-9611-F2EA-917259A1606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86C751C0-9A43-F049-6260-854794E2C5BF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2F93B5E-54B7-D59F-6FBF-3F5E4DEEEF1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Google Shape;472;p28">
            <a:extLst>
              <a:ext uri="{FF2B5EF4-FFF2-40B4-BE49-F238E27FC236}">
                <a16:creationId xmlns:a16="http://schemas.microsoft.com/office/drawing/2014/main" id="{2CCD45AE-0F69-2456-13EB-616768A013A8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17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É uma boa prática quebrar nossos componentes em componentes menores.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Essa é uma prática recomendada para manter nosso código sustentável.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BC85812-CEC7-79A8-306E-AB0BD775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92" y="2865548"/>
            <a:ext cx="2624666" cy="10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4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A16F-1F3C-ADB3-FD96-907FF8C79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0377AF9-9949-B210-68CD-69C1492B9A8B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D6FF49F-7BE5-E76F-531E-DEECE68A703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97962A83-2A12-6F42-B2CF-8A8AB18FA5D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92405120-743B-150A-C30E-F8D961A03644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8378D1FC-2640-5E04-285E-59CD7939D06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DA778FB3-8E1B-2238-8407-9998AA44ECE9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E29756C-9D03-FD9F-5A95-4CFE98ACFF7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A0AFD8-8B5B-A3A2-B029-ADE77FE58766}"/>
              </a:ext>
            </a:extLst>
          </p:cNvPr>
          <p:cNvSpPr txBox="1"/>
          <p:nvPr/>
        </p:nvSpPr>
        <p:spPr>
          <a:xfrm>
            <a:off x="1728251" y="1907117"/>
            <a:ext cx="6051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b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65035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CE94-63A1-1A8E-0909-28344E1E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0730B33-5533-C5FB-EFD4-F6A9A01F24A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EC60BDD-D390-AD7F-7F70-255120888D3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C80113DD-5567-828F-094D-D5390430F6C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B1CAF76-334F-31AB-55BD-106C2418A823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7ED4E-0E32-FC53-D21E-0D9298EC53D7}"/>
              </a:ext>
            </a:extLst>
          </p:cNvPr>
          <p:cNvSpPr txBox="1"/>
          <p:nvPr/>
        </p:nvSpPr>
        <p:spPr>
          <a:xfrm>
            <a:off x="1145755" y="1358752"/>
            <a:ext cx="78381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styles.itemTarefa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itemData.item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itemData.item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6866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4100676" y="1137700"/>
            <a:ext cx="4865100" cy="781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Blackberry OS </a:t>
            </a:r>
            <a:r>
              <a:rPr lang="pt-BR" dirty="0">
                <a:solidFill>
                  <a:schemeClr val="accent6"/>
                </a:solidFill>
              </a:rPr>
              <a:t>(</a:t>
            </a:r>
            <a:r>
              <a:rPr lang="pt-BR" dirty="0">
                <a:solidFill>
                  <a:schemeClr val="bg1"/>
                </a:solidFill>
              </a:rPr>
              <a:t>C++</a:t>
            </a:r>
            <a:r>
              <a:rPr lang="pt-BR" dirty="0">
                <a:solidFill>
                  <a:schemeClr val="accent6"/>
                </a:solidFill>
              </a:rPr>
              <a:t>)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4553167" y="1964264"/>
            <a:ext cx="4116700" cy="1912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S</a:t>
            </a:r>
            <a:r>
              <a:rPr lang="pt-BR" dirty="0" err="1"/>
              <a:t>uporte</a:t>
            </a:r>
            <a:r>
              <a:rPr lang="pt-BR" dirty="0"/>
              <a:t> para aplicativos em Java </a:t>
            </a:r>
            <a:r>
              <a:rPr lang="en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pt-BR" dirty="0"/>
              <a:t>&lt; Acesso à internet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Envio de e-mails &gt;</a:t>
            </a: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4053804" y="1884649"/>
            <a:ext cx="506100" cy="2679936"/>
            <a:chOff x="904201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904201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11209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1E99712-09CB-B8FF-2CAE-007BC521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8" t="9454" r="19500" b="22069"/>
          <a:stretch/>
        </p:blipFill>
        <p:spPr>
          <a:xfrm>
            <a:off x="1365958" y="733778"/>
            <a:ext cx="2328644" cy="3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B86C-1D10-D925-16FD-63D3C60D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F5688675-E595-2516-65C0-00A54752169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67601845-8920-22CD-60BF-B8AE75356E33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E0B16152-2667-8439-C98E-B2835EF45BAF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386BA70-6B3C-A93C-51AA-3FC638F4CF8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9D8950E-20DB-9B41-4535-8BF6B620A241}"/>
              </a:ext>
            </a:extLst>
          </p:cNvPr>
          <p:cNvSpPr txBox="1"/>
          <p:nvPr/>
        </p:nvSpPr>
        <p:spPr>
          <a:xfrm>
            <a:off x="1189822" y="1786920"/>
            <a:ext cx="7838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2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2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2400" b="0" dirty="0">
              <a:solidFill>
                <a:srgbClr val="FF79C6"/>
              </a:solidFill>
              <a:effectLst/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FF79C6"/>
              </a:solidFill>
              <a:latin typeface="Consolas" panose="020B0609020204030204" pitchFamily="49" charset="0"/>
            </a:endParaRPr>
          </a:p>
          <a:p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2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({});</a:t>
            </a:r>
          </a:p>
        </p:txBody>
      </p:sp>
    </p:spTree>
    <p:extLst>
      <p:ext uri="{BB962C8B-B14F-4D97-AF65-F5344CB8AC3E}">
        <p14:creationId xmlns:p14="http://schemas.microsoft.com/office/powerpoint/2010/main" val="1384674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0821-DB2C-6C2A-EA99-1F402694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9990700-56DA-1435-448E-A5BA46CCDD7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5DDB3CE-7E1F-C26F-D608-378290BE65E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C6510AF6-8707-A923-E15B-0F86510BD61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CCED1EB-F7E4-6A87-3E46-B6030EC1887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28A80A-81EA-152B-6D4E-94AAE74FF821}"/>
              </a:ext>
            </a:extLst>
          </p:cNvPr>
          <p:cNvSpPr txBox="1"/>
          <p:nvPr/>
        </p:nvSpPr>
        <p:spPr>
          <a:xfrm>
            <a:off x="1156751" y="1279088"/>
            <a:ext cx="71940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pt-BR" sz="1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pt-BR" sz="1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8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1EBF4046-8CE8-FA23-4A3A-E5780A6A9E77}"/>
              </a:ext>
            </a:extLst>
          </p:cNvPr>
          <p:cNvSpPr/>
          <p:nvPr/>
        </p:nvSpPr>
        <p:spPr>
          <a:xfrm rot="16200000">
            <a:off x="2133407" y="288796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622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06E8-A49E-42B1-997D-3111AE0EC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9EE2C03-6938-1938-0CB8-94D93B2E489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32A2492-9FE0-8945-727E-1EB319C3734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73F0BCFE-EC5A-074E-8E17-050C1CCD2FA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Props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C225170E-9F5A-93D9-E512-FFE1F56CE83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B498EEBA-DF14-0968-009B-EC07E18A46CF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Para passar dados para nossos componentes utilizaremos as </a:t>
            </a:r>
            <a:r>
              <a:rPr lang="pt-BR" sz="1600" dirty="0" err="1"/>
              <a:t>props</a:t>
            </a:r>
            <a:r>
              <a:rPr lang="pt-BR" sz="1600" dirty="0"/>
              <a:t>.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Nós podemos esperar qualquer dados, pois somos nós que estamos criando o componente.</a:t>
            </a:r>
          </a:p>
        </p:txBody>
      </p:sp>
    </p:spTree>
    <p:extLst>
      <p:ext uri="{BB962C8B-B14F-4D97-AF65-F5344CB8AC3E}">
        <p14:creationId xmlns:p14="http://schemas.microsoft.com/office/powerpoint/2010/main" val="4066581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2DA9-4E1C-9CAB-63BA-413BE087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B59D2ED-1681-F9FF-618E-EBBB0D50E91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11659D6B-4532-5CEC-7F46-E7386AA045B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BDDBC04-9729-0EA7-04A1-86EB0AAA9FF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Props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4870D663-3151-60F7-E164-BEB18425324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564556ED-C79E-29E4-0AE6-E68D88DDE408}"/>
              </a:ext>
            </a:extLst>
          </p:cNvPr>
          <p:cNvSpPr txBox="1">
            <a:spLocks/>
          </p:cNvSpPr>
          <p:nvPr/>
        </p:nvSpPr>
        <p:spPr>
          <a:xfrm>
            <a:off x="859316" y="1182483"/>
            <a:ext cx="8284684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8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itemData.item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8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18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8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8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928AADEA-F575-E617-951A-A7453F08701C}"/>
              </a:ext>
            </a:extLst>
          </p:cNvPr>
          <p:cNvSpPr/>
          <p:nvPr/>
        </p:nvSpPr>
        <p:spPr>
          <a:xfrm rot="16200000">
            <a:off x="2035721" y="2530610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7D77D928-4B64-9F1E-F820-384712A2C11A}"/>
              </a:ext>
            </a:extLst>
          </p:cNvPr>
          <p:cNvSpPr/>
          <p:nvPr/>
        </p:nvSpPr>
        <p:spPr>
          <a:xfrm rot="5400000">
            <a:off x="4757354" y="1702509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77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10CF-9E16-E78D-1033-819870A8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750FA07-8FF1-C257-5A31-C66FF9A2ECE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4EF43A1-AFCA-E106-CC3E-87C7B31FB72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668BDFA-3DCC-B45F-F6E5-D694D7163A6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Props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28C7BEA-C403-8DFB-ABDE-04AA068FC255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0E04FE4B-8892-A7CF-8255-359010615126}"/>
              </a:ext>
            </a:extLst>
          </p:cNvPr>
          <p:cNvSpPr txBox="1">
            <a:spLocks/>
          </p:cNvSpPr>
          <p:nvPr/>
        </p:nvSpPr>
        <p:spPr>
          <a:xfrm>
            <a:off x="859316" y="1182483"/>
            <a:ext cx="8284684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pt-BR" sz="24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24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pt-BR" sz="24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TarefaItem</a:t>
            </a:r>
            <a:r>
              <a:rPr lang="pt-BR" sz="24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i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pt-BR" sz="24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4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24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pt-BR" sz="24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24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4109455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5DF8-5F5D-A6C9-C033-1C6F240A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5A8EFCA-5673-768B-4D53-20219D6989C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370755F-A05E-2AFA-989E-3A7AE326BAB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8A3CC81-1720-529F-540D-42A717566971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773D6908-6102-2A28-E139-771428F5E15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BD19CC25-90BC-A994-F6D9-03932C101B55}"/>
              </a:ext>
            </a:extLst>
          </p:cNvPr>
          <p:cNvSpPr txBox="1">
            <a:spLocks/>
          </p:cNvSpPr>
          <p:nvPr/>
        </p:nvSpPr>
        <p:spPr>
          <a:xfrm>
            <a:off x="776227" y="1182483"/>
            <a:ext cx="8433875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pt-BR" sz="15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TarefaInput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5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5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styles.inputContainer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5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endParaRPr lang="pt-BR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styles.input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5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5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5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/&gt;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5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5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5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sz="15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5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5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5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TarefaInput</a:t>
            </a:r>
            <a:r>
              <a:rPr lang="pt-BR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62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0F7A3-0248-6213-6CC4-83D091E3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307262DB-0D2A-F93E-1B11-DF10687FCA1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31295E4D-E402-37F8-8660-C22515E600F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FA13E17-F985-68B0-EB66-67BE5E86EB3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2C3751C-09EF-E4B8-298F-FBB602A395E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7D3EFA7F-D673-7041-2462-6F2D816FA959}"/>
              </a:ext>
            </a:extLst>
          </p:cNvPr>
          <p:cNvSpPr txBox="1">
            <a:spLocks/>
          </p:cNvSpPr>
          <p:nvPr/>
        </p:nvSpPr>
        <p:spPr>
          <a:xfrm>
            <a:off x="859316" y="1182483"/>
            <a:ext cx="7866043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pt-BR" sz="2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2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2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2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2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2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({})</a:t>
            </a:r>
          </a:p>
        </p:txBody>
      </p:sp>
    </p:spTree>
    <p:extLst>
      <p:ext uri="{BB962C8B-B14F-4D97-AF65-F5344CB8AC3E}">
        <p14:creationId xmlns:p14="http://schemas.microsoft.com/office/powerpoint/2010/main" val="18017110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0D23B-3927-24E4-5FD1-9D6D8020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CA2A9D0-9211-AE70-C3D9-1AA4679061F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8AEBEA78-0929-61F0-B441-BE1B9AE18EA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889FFD6B-AD78-8154-324F-468A949B6CF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FF887D00-1F8D-94EB-A1E9-9A66753B2E0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C0F18EA4-FB0D-9923-7E97-47F4121E875A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Dentro do nosso novo componente </a:t>
            </a:r>
            <a:r>
              <a:rPr lang="pt-BR" sz="1600" dirty="0" err="1"/>
              <a:t>TarefaInput</a:t>
            </a:r>
            <a:r>
              <a:rPr lang="pt-BR" sz="1600" dirty="0"/>
              <a:t> estamos recebendo o texto digitado pelo usuário e atualizando o  estado das tarefas com a ajuda do botão “Adicionar”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Mas o estado está sendo gerenciado no componente App.js e o texto digitado do usuário no componente </a:t>
            </a:r>
            <a:r>
              <a:rPr lang="pt-BR" sz="1600" dirty="0" err="1"/>
              <a:t>TarefaInput</a:t>
            </a: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endParaRPr lang="pt-BR" sz="1600" dirty="0"/>
          </a:p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Nós podemos “conversar” com o componente pai passando funções de manipulação de eventos através das </a:t>
            </a:r>
            <a:r>
              <a:rPr lang="pt-BR" sz="1600" dirty="0" err="1"/>
              <a:t>props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6869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4A6-D114-C7C3-5D0A-B7779FAB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330FAC16-ACDC-C6BE-BFAB-AE47918634D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661B4802-51A9-3C22-7E75-0B362039133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E8D14F8-ACAA-61FA-D717-E0893CDBF71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3E57874-BAF0-0153-DC8F-DB89A88C8693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933AC2-E381-5320-48F7-61DE38C3AF5E}"/>
              </a:ext>
            </a:extLst>
          </p:cNvPr>
          <p:cNvSpPr txBox="1"/>
          <p:nvPr/>
        </p:nvSpPr>
        <p:spPr>
          <a:xfrm>
            <a:off x="962278" y="1065118"/>
            <a:ext cx="81817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.onAdicionarTarefa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C275C16-056E-B971-4B2A-B1DC2A07A3E7}"/>
              </a:ext>
            </a:extLst>
          </p:cNvPr>
          <p:cNvSpPr/>
          <p:nvPr/>
        </p:nvSpPr>
        <p:spPr>
          <a:xfrm rot="10800000">
            <a:off x="6858000" y="369378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369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6D00-EB62-4A5D-6233-CD5F9681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E94BE77-02CE-A9C9-C1A1-06CA3AA861E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EE24C34-C41C-95B2-6B29-D933EDEC7933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C44F1A9E-E940-3B98-A638-2A6CF6E7A1F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81375AB8-74BA-DA2A-B184-0346DCB4FD2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1842FE-F472-E244-1BAD-4FC3389BFA24}"/>
              </a:ext>
            </a:extLst>
          </p:cNvPr>
          <p:cNvSpPr txBox="1"/>
          <p:nvPr/>
        </p:nvSpPr>
        <p:spPr>
          <a:xfrm>
            <a:off x="1039396" y="1871558"/>
            <a:ext cx="818172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    </a:t>
            </a:r>
          </a:p>
          <a:p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7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7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pt-BR" sz="17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TarefaInput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7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onAdicionarTarefa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pt-BR" sz="17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7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sz="1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700" dirty="0">
                <a:solidFill>
                  <a:srgbClr val="F8F8F2"/>
                </a:solidFill>
                <a:latin typeface="Consolas" panose="020B0609020204030204" pitchFamily="49" charset="0"/>
              </a:rPr>
              <a:t>...</a:t>
            </a:r>
            <a:endParaRPr lang="pt-BR" sz="1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CA014AA1-1884-514E-6326-085BA05F4A49}"/>
              </a:ext>
            </a:extLst>
          </p:cNvPr>
          <p:cNvSpPr/>
          <p:nvPr/>
        </p:nvSpPr>
        <p:spPr>
          <a:xfrm rot="16200000">
            <a:off x="1058502" y="2308365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9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4;p39">
            <a:extLst>
              <a:ext uri="{FF2B5EF4-FFF2-40B4-BE49-F238E27FC236}">
                <a16:creationId xmlns:a16="http://schemas.microsoft.com/office/drawing/2014/main" id="{D8618615-F290-29E4-DCEB-82DA78858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24" y="2777778"/>
            <a:ext cx="4674675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Android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	</a:t>
            </a:r>
            <a:r>
              <a:rPr lang="en" dirty="0">
                <a:solidFill>
                  <a:schemeClr val="accent1"/>
                </a:solidFill>
              </a:rPr>
              <a:t>Be together.    	Not the same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Google Shape;815;p39">
            <a:extLst>
              <a:ext uri="{FF2B5EF4-FFF2-40B4-BE49-F238E27FC236}">
                <a16:creationId xmlns:a16="http://schemas.microsoft.com/office/drawing/2014/main" id="{8E3988B1-7511-D63C-87B3-5DD966A5B2CB}"/>
              </a:ext>
            </a:extLst>
          </p:cNvPr>
          <p:cNvSpPr txBox="1"/>
          <p:nvPr/>
        </p:nvSpPr>
        <p:spPr>
          <a:xfrm>
            <a:off x="631102" y="4066558"/>
            <a:ext cx="5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" name="Google Shape;816;p39">
            <a:extLst>
              <a:ext uri="{FF2B5EF4-FFF2-40B4-BE49-F238E27FC236}">
                <a16:creationId xmlns:a16="http://schemas.microsoft.com/office/drawing/2014/main" id="{03B8DBBC-AC21-C4E0-191F-7234C5E17588}"/>
              </a:ext>
            </a:extLst>
          </p:cNvPr>
          <p:cNvCxnSpPr>
            <a:cxnSpLocks/>
          </p:cNvCxnSpPr>
          <p:nvPr/>
        </p:nvCxnSpPr>
        <p:spPr>
          <a:xfrm>
            <a:off x="884152" y="3382538"/>
            <a:ext cx="0" cy="58777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6853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3B75-8527-B01D-63C8-CB0B55F6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088D315-7E15-737F-4CC4-AAEAAB96658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9B3D81D-C70E-65A7-104A-E66DC536AEF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23E3C772-4CDC-E771-75A3-FF67591757C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294AA2D9-2DD0-BCD5-2358-160A8D23A0D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9BBBBA-8281-21BA-A35D-F31EF66C18F6}"/>
              </a:ext>
            </a:extLst>
          </p:cNvPr>
          <p:cNvSpPr txBox="1"/>
          <p:nvPr/>
        </p:nvSpPr>
        <p:spPr>
          <a:xfrm>
            <a:off x="1050413" y="1556087"/>
            <a:ext cx="81817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TarefaInput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setTarefaDigitada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setTarefaDigitada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...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27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699B-AC3B-6B81-6D4E-EEA607BE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6C00862-FF85-21AA-888C-0B206BD7B8B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D70A12C7-EA7D-0F32-3B5E-A185E5261E1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73BF509E-BC75-5914-DAFE-CD5033EF8C2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D658387-EBA4-6AF0-CE12-C640C775AAE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A928B3-66D2-92DD-49EA-1241E6030968}"/>
              </a:ext>
            </a:extLst>
          </p:cNvPr>
          <p:cNvSpPr txBox="1"/>
          <p:nvPr/>
        </p:nvSpPr>
        <p:spPr>
          <a:xfrm>
            <a:off x="913731" y="2562020"/>
            <a:ext cx="8181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tarefaDigitada]);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E0F2C36-5F99-D084-54B1-9C028BD0102D}"/>
              </a:ext>
            </a:extLst>
          </p:cNvPr>
          <p:cNvSpPr/>
          <p:nvPr/>
        </p:nvSpPr>
        <p:spPr>
          <a:xfrm rot="10800000">
            <a:off x="7580487" y="3178313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33E635-7D4B-E453-7071-EDAB9F8D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57" y="1389677"/>
            <a:ext cx="877135" cy="877135"/>
          </a:xfrm>
          <a:prstGeom prst="rect">
            <a:avLst/>
          </a:prstGeom>
        </p:spPr>
      </p:pic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34DEB3E9-D78C-255F-250C-5C24C7669B55}"/>
              </a:ext>
            </a:extLst>
          </p:cNvPr>
          <p:cNvSpPr txBox="1">
            <a:spLocks/>
          </p:cNvSpPr>
          <p:nvPr/>
        </p:nvSpPr>
        <p:spPr>
          <a:xfrm>
            <a:off x="1208012" y="3568520"/>
            <a:ext cx="7582960" cy="7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Vamos precisar passar por parâmetro</a:t>
            </a:r>
          </a:p>
        </p:txBody>
      </p:sp>
    </p:spTree>
    <p:extLst>
      <p:ext uri="{BB962C8B-B14F-4D97-AF65-F5344CB8AC3E}">
        <p14:creationId xmlns:p14="http://schemas.microsoft.com/office/powerpoint/2010/main" val="31655439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D5D57-445B-F581-BAFE-3252B309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E8A29C5-EED5-38CC-3BC6-A462C9FF844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88870A1C-F911-89AC-783B-78B78320150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7DDB2D6-97D3-2050-B34E-8B9A635C919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1CF9CFA7-35BA-1CFF-8607-A82E579690D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E048E4-6EA4-0283-3226-625054B78051}"/>
              </a:ext>
            </a:extLst>
          </p:cNvPr>
          <p:cNvSpPr txBox="1"/>
          <p:nvPr/>
        </p:nvSpPr>
        <p:spPr>
          <a:xfrm>
            <a:off x="913731" y="2562020"/>
            <a:ext cx="8181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A99C2A20-E2FE-24C6-7FE8-2F8FBDCE1DF7}"/>
              </a:ext>
            </a:extLst>
          </p:cNvPr>
          <p:cNvSpPr/>
          <p:nvPr/>
        </p:nvSpPr>
        <p:spPr>
          <a:xfrm>
            <a:off x="5707620" y="194572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1097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667FE-82A3-DBA8-2011-2FF0A2A3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EE59BFB-DB85-CF9F-12ED-6E4D9BA8E2A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EAB2518-1B5D-8B22-D0BE-6981FD93E12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F8F99639-3966-069F-E4F9-8099F809FA6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Dividindo nossos componentes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734428C-BC63-6289-A470-92AECC8FB643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07CEE8-8190-63BF-B315-13B898FF1E0A}"/>
              </a:ext>
            </a:extLst>
          </p:cNvPr>
          <p:cNvSpPr txBox="1"/>
          <p:nvPr/>
        </p:nvSpPr>
        <p:spPr>
          <a:xfrm>
            <a:off x="1101018" y="1790839"/>
            <a:ext cx="81817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2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onAdicionarTarefa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20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setTarefaDigitada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pt-BR" sz="2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sz="2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endParaRPr lang="pt-BR" sz="2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61316518-26CE-75F8-F2DC-4C3469484CA5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TarefaInput.js</a:t>
            </a:r>
          </a:p>
        </p:txBody>
      </p:sp>
    </p:spTree>
    <p:extLst>
      <p:ext uri="{BB962C8B-B14F-4D97-AF65-F5344CB8AC3E}">
        <p14:creationId xmlns:p14="http://schemas.microsoft.com/office/powerpoint/2010/main" val="27051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34D3-7850-FA86-16BE-3D67D13E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3D93963E-DAE9-9D48-5FCF-A980FB2C85E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8ECB318-69FB-6F4E-0B4A-4143C677D9C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388CCC7-019C-A1EF-4523-D782E3649F8C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5452758-1F07-3D92-2BF7-A82FD41B1A7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8" name="Google Shape;472;p28">
            <a:extLst>
              <a:ext uri="{FF2B5EF4-FFF2-40B4-BE49-F238E27FC236}">
                <a16:creationId xmlns:a16="http://schemas.microsoft.com/office/drawing/2014/main" id="{73BA4CB5-767F-1244-F273-F52FA3063E04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600" dirty="0"/>
              <a:t>Vamos utilizar o componente </a:t>
            </a:r>
            <a:r>
              <a:rPr lang="pt-BR" sz="20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Arial"/>
              </a:rPr>
              <a:t>Pressable</a:t>
            </a:r>
            <a:r>
              <a:rPr lang="pt-BR" sz="1600" dirty="0"/>
              <a:t> para tornar seu conteúdo “</a:t>
            </a:r>
            <a:r>
              <a:rPr lang="pt-BR" sz="1600" dirty="0" err="1"/>
              <a:t>pressionável</a:t>
            </a:r>
            <a:r>
              <a:rPr lang="pt-BR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18758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06DE-672E-BA60-DDE3-7D458BBB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647D1F8-AC99-A7F2-2882-364536D5770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107FD794-9DA4-07AC-B517-7F7A76CA0E2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F12F66E6-B0E5-DDEC-1492-659A6018144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23D011CA-5F9B-A099-BB09-D38D4FAA655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8" name="Google Shape;472;p28">
            <a:extLst>
              <a:ext uri="{FF2B5EF4-FFF2-40B4-BE49-F238E27FC236}">
                <a16:creationId xmlns:a16="http://schemas.microsoft.com/office/drawing/2014/main" id="{4E480438-83E5-CD83-06F9-9AAC7895801A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814802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={}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2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2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2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2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2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1522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771A-4146-5779-3305-3572131C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BF7EA70-0FBA-577E-15FA-487FE9094AC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2A4C55D-77AA-9F5B-76E5-DC798677761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97FB0540-82F6-BB56-0F03-479EC01635B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72DF405F-7BCC-16AB-BBD9-A991687D359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C6F3B88A-887F-9E5F-6EBF-863595C732A5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App.js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5230D9-9D16-F262-3B96-F750948E3ED1}"/>
              </a:ext>
            </a:extLst>
          </p:cNvPr>
          <p:cNvSpPr txBox="1"/>
          <p:nvPr/>
        </p:nvSpPr>
        <p:spPr>
          <a:xfrm>
            <a:off x="1101018" y="1807155"/>
            <a:ext cx="46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{}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1B15A1-1465-4FB0-52BE-0E75357B5DC8}"/>
              </a:ext>
            </a:extLst>
          </p:cNvPr>
          <p:cNvSpPr txBox="1"/>
          <p:nvPr/>
        </p:nvSpPr>
        <p:spPr>
          <a:xfrm>
            <a:off x="-755325" y="2570733"/>
            <a:ext cx="70129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&lt;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TarefaItem</a:t>
            </a:r>
            <a:endParaRPr lang="pt-BR" sz="2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20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pt-BR" sz="2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2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onDeleteTarefa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2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/&gt;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948D25DE-87FE-BFE3-1A5C-3503934218D3}"/>
              </a:ext>
            </a:extLst>
          </p:cNvPr>
          <p:cNvSpPr/>
          <p:nvPr/>
        </p:nvSpPr>
        <p:spPr>
          <a:xfrm rot="16200000">
            <a:off x="981384" y="3162065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181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2FFAF-36A2-ED35-39BA-5C6B0BE4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1DAA7FF6-D066-3841-A700-3EB16F974A6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98F75E7F-7E6B-BEA2-FD62-320EE13EA62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2AAA277A-775B-99E7-0114-3DEE7D513C0F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C3F4859E-75EE-BC8E-84AE-9B9D3425CE6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02B87A4E-7E77-D5D3-8F3C-4646C027257D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TarefaItem.js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5E22B87-7153-3FD7-5B9F-0BE2CD86151A}"/>
              </a:ext>
            </a:extLst>
          </p:cNvPr>
          <p:cNvSpPr/>
          <p:nvPr/>
        </p:nvSpPr>
        <p:spPr>
          <a:xfrm>
            <a:off x="4808729" y="1343218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9D7819-E505-38F2-7F88-75881913666A}"/>
              </a:ext>
            </a:extLst>
          </p:cNvPr>
          <p:cNvSpPr txBox="1"/>
          <p:nvPr/>
        </p:nvSpPr>
        <p:spPr>
          <a:xfrm>
            <a:off x="605927" y="1892909"/>
            <a:ext cx="745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.onDeleteTarefa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126481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1CCA-3170-818D-20C3-C9A61BD1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F91DC5F-1ECB-3587-6A28-D5ED96804B2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165E5E2-66F3-17B7-A25F-D2675833FB9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1BB2F166-FDCE-E530-2B1C-690085077D8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73863F2D-D5E9-B0F8-C108-BC0E832798D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21D4C4B8-18C6-4261-E916-3B90392E73EF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App.js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9E4331A-E9C1-DA55-7A03-E1FE14A8095F}"/>
              </a:ext>
            </a:extLst>
          </p:cNvPr>
          <p:cNvSpPr/>
          <p:nvPr/>
        </p:nvSpPr>
        <p:spPr>
          <a:xfrm>
            <a:off x="4265150" y="1343218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C155A0-5F7B-6F5E-CD07-53B9AA1FF6FB}"/>
              </a:ext>
            </a:extLst>
          </p:cNvPr>
          <p:cNvSpPr txBox="1"/>
          <p:nvPr/>
        </p:nvSpPr>
        <p:spPr>
          <a:xfrm>
            <a:off x="605927" y="1892909"/>
            <a:ext cx="85380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tarefaDeletada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tarefaDeletada</a:t>
            </a:r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pt-BR" sz="16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3183771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6155-FD20-9947-9D1C-7C9B547C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F8B8ED3E-286A-34DF-82BC-CCCF251B0E4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8817B2BB-967A-3934-4265-04501072671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FD043665-BF89-150D-AC08-5DB4CA2CDB2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A56D77E-A242-5F80-7E98-0817211EF14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AF0DB267-F0E8-CFD9-61FF-9C33D7FBEF4E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TarefaItem.js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3874F41D-6520-EFD4-3550-430AFA62708E}"/>
              </a:ext>
            </a:extLst>
          </p:cNvPr>
          <p:cNvSpPr/>
          <p:nvPr/>
        </p:nvSpPr>
        <p:spPr>
          <a:xfrm rot="10800000">
            <a:off x="6127021" y="280695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668DF2-7446-F147-5B9F-27D843BC3561}"/>
              </a:ext>
            </a:extLst>
          </p:cNvPr>
          <p:cNvSpPr txBox="1"/>
          <p:nvPr/>
        </p:nvSpPr>
        <p:spPr>
          <a:xfrm>
            <a:off x="1101018" y="1870038"/>
            <a:ext cx="7582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2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2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onDeleteTarefa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2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210AD5-379D-3F82-5A83-F0F868D92DD9}"/>
              </a:ext>
            </a:extLst>
          </p:cNvPr>
          <p:cNvSpPr txBox="1"/>
          <p:nvPr/>
        </p:nvSpPr>
        <p:spPr>
          <a:xfrm>
            <a:off x="1385371" y="3530772"/>
            <a:ext cx="6888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0602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007518" y="539384"/>
            <a:ext cx="4865100" cy="781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Android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1527743" y="1365948"/>
            <a:ext cx="3307569" cy="2833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2003 - </a:t>
            </a:r>
            <a:r>
              <a:rPr lang="pt-BR" dirty="0"/>
              <a:t>Symbian (Nokia)                        dominava o mercado</a:t>
            </a:r>
            <a:r>
              <a:rPr lang="en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pt-BR" dirty="0"/>
              <a:t>&lt; 2005 – Android Inc. comprada pelo Google.</a:t>
            </a:r>
          </a:p>
          <a:p>
            <a:pPr marL="0" indent="0"/>
            <a:r>
              <a:rPr lang="pt-BR" dirty="0"/>
              <a:t>(Assim como o YouTube)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Competir com a Microsoft</a:t>
            </a:r>
          </a:p>
          <a:p>
            <a:pPr marL="0" indent="0"/>
            <a:r>
              <a:rPr lang="pt-BR" dirty="0"/>
              <a:t>Medo que ela dominasse o mercado assim como nos PCs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Plataforma mobile única e open </a:t>
            </a:r>
            <a:r>
              <a:rPr lang="pt-BR" dirty="0" err="1"/>
              <a:t>source</a:t>
            </a:r>
            <a:r>
              <a:rPr lang="pt-BR" dirty="0"/>
              <a:t> &gt;</a:t>
            </a: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938068" y="1524233"/>
            <a:ext cx="506100" cy="3242723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DF52944-5189-7E0E-CCD8-0EA4781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61" y="1512711"/>
            <a:ext cx="3694393" cy="24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AADA-8896-977B-1D45-164F5469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938EBED-6C56-BC3F-5205-B465DBB2663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CCC5FD7-6614-26E7-B26D-4CED470FF3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B9B692F-48D3-9C46-D255-C2B64C3FC5C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C2FCC09-120B-58F5-F17B-E4E9414F964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7" name="Google Shape;856;p42">
            <a:extLst>
              <a:ext uri="{FF2B5EF4-FFF2-40B4-BE49-F238E27FC236}">
                <a16:creationId xmlns:a16="http://schemas.microsoft.com/office/drawing/2014/main" id="{5CB31A07-5D6D-63F8-7486-EA13C2B4066F}"/>
              </a:ext>
            </a:extLst>
          </p:cNvPr>
          <p:cNvSpPr txBox="1">
            <a:spLocks/>
          </p:cNvSpPr>
          <p:nvPr/>
        </p:nvSpPr>
        <p:spPr>
          <a:xfrm>
            <a:off x="1101018" y="1249328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TarefaItem.js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DC78C5-AF98-59D0-8613-8ECACB2F1325}"/>
              </a:ext>
            </a:extLst>
          </p:cNvPr>
          <p:cNvSpPr txBox="1"/>
          <p:nvPr/>
        </p:nvSpPr>
        <p:spPr>
          <a:xfrm>
            <a:off x="1101018" y="2095091"/>
            <a:ext cx="77565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2400" i="1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24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2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24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24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2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android_ripple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color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pt-BR" sz="2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2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881707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FDA16-77DF-18EE-008A-3409F0B0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6894D565-EA9B-7C74-30F0-EA04A006188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C6E9BC38-4BF4-EAF5-CFA8-37856B80AA33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0815410-971A-D848-B54F-3068557318C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6302A83-A961-0DF2-144B-F76395EAF32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680350-38E9-DE0D-6807-AFC3DDB955BD}"/>
              </a:ext>
            </a:extLst>
          </p:cNvPr>
          <p:cNvSpPr txBox="1"/>
          <p:nvPr/>
        </p:nvSpPr>
        <p:spPr>
          <a:xfrm>
            <a:off x="962278" y="1182483"/>
            <a:ext cx="83139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1800" i="1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deletarTarefa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android_ripple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color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pt-BR" sz="1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.itemTarefaTexto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.texto</a:t>
            </a:r>
            <a:r>
              <a:rPr lang="pt-BR" sz="1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8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712B2536-BB65-3381-557A-38A41D892AC5}"/>
              </a:ext>
            </a:extLst>
          </p:cNvPr>
          <p:cNvSpPr/>
          <p:nvPr/>
        </p:nvSpPr>
        <p:spPr>
          <a:xfrm rot="16200000">
            <a:off x="930110" y="116337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76EC873-281A-98F3-D59A-F3FA6CB14645}"/>
              </a:ext>
            </a:extLst>
          </p:cNvPr>
          <p:cNvSpPr/>
          <p:nvPr/>
        </p:nvSpPr>
        <p:spPr>
          <a:xfrm rot="16200000">
            <a:off x="1456930" y="2430890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478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9924-5B89-3600-4C99-B20C4A48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D176C090-9AC5-AC72-F4D6-FFCEE863E0C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17A0806-2D2B-0DE7-B07B-01E8AC24D22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5A4C86A-1AF5-FF5A-5E22-DF23DBA9A45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Removendo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126E48A-A1DD-34BD-FF6A-98DD318A822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179F3-7C56-1474-338C-5B975ABF1FB1}"/>
              </a:ext>
            </a:extLst>
          </p:cNvPr>
          <p:cNvSpPr txBox="1"/>
          <p:nvPr/>
        </p:nvSpPr>
        <p:spPr>
          <a:xfrm>
            <a:off x="1726893" y="1556112"/>
            <a:ext cx="457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#5e0acc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itemTarefaTexto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698008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A3D0-7952-E215-58AC-4D45FFD3C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A963F60-F5A3-01FA-352B-4A531969429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8546A80-0753-3ED4-13E8-FB05D6AAE94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EDE0274A-9BD4-487D-AE45-FD1686BE61BD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Próximas aulas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44BE598-3871-73D8-3FF7-8E4C64ED2CD5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Google Shape;472;p28">
            <a:extLst>
              <a:ext uri="{FF2B5EF4-FFF2-40B4-BE49-F238E27FC236}">
                <a16:creationId xmlns:a16="http://schemas.microsoft.com/office/drawing/2014/main" id="{DEEADDBE-F5F2-9FAE-BC0F-73037E9E86F3}"/>
              </a:ext>
            </a:extLst>
          </p:cNvPr>
          <p:cNvSpPr txBox="1">
            <a:spLocks/>
          </p:cNvSpPr>
          <p:nvPr/>
        </p:nvSpPr>
        <p:spPr>
          <a:xfrm>
            <a:off x="1208012" y="1182483"/>
            <a:ext cx="7582960" cy="31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600" dirty="0" err="1"/>
              <a:t>Debugando</a:t>
            </a:r>
            <a:r>
              <a:rPr lang="pt-BR" sz="1600" dirty="0"/>
              <a:t> aplicativos em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Native</a:t>
            </a:r>
            <a:endParaRPr lang="pt-BR" sz="16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600" dirty="0"/>
              <a:t>Construir um app para restaurante</a:t>
            </a:r>
          </a:p>
        </p:txBody>
      </p:sp>
    </p:spTree>
    <p:extLst>
      <p:ext uri="{BB962C8B-B14F-4D97-AF65-F5344CB8AC3E}">
        <p14:creationId xmlns:p14="http://schemas.microsoft.com/office/powerpoint/2010/main" val="18393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4;p42">
            <a:extLst>
              <a:ext uri="{FF2B5EF4-FFF2-40B4-BE49-F238E27FC236}">
                <a16:creationId xmlns:a16="http://schemas.microsoft.com/office/drawing/2014/main" id="{57AF9AF4-30DE-0CC2-D486-05C52126645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5;p42">
            <a:extLst>
              <a:ext uri="{FF2B5EF4-FFF2-40B4-BE49-F238E27FC236}">
                <a16:creationId xmlns:a16="http://schemas.microsoft.com/office/drawing/2014/main" id="{A66BF171-38A8-EAFA-4732-F5081F753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4" name="Google Shape;856;p42">
            <a:extLst>
              <a:ext uri="{FF2B5EF4-FFF2-40B4-BE49-F238E27FC236}">
                <a16:creationId xmlns:a16="http://schemas.microsoft.com/office/drawing/2014/main" id="{DC91A913-4AB1-EB99-68B6-6AD8CAC1AC3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35DCB9-80D8-8884-FC5B-6FB7D513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80" b="31703"/>
          <a:stretch/>
        </p:blipFill>
        <p:spPr>
          <a:xfrm>
            <a:off x="2587977" y="970844"/>
            <a:ext cx="4540015" cy="11514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B36873-4169-5589-2E14-EF30F588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24" y="2343500"/>
            <a:ext cx="2789132" cy="13553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1AC81C-78C8-3E80-65C0-1F4BDC9E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146" y="2506218"/>
            <a:ext cx="4198094" cy="10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3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4;p42">
            <a:extLst>
              <a:ext uri="{FF2B5EF4-FFF2-40B4-BE49-F238E27FC236}">
                <a16:creationId xmlns:a16="http://schemas.microsoft.com/office/drawing/2014/main" id="{57AF9AF4-30DE-0CC2-D486-05C52126645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5;p42">
            <a:extLst>
              <a:ext uri="{FF2B5EF4-FFF2-40B4-BE49-F238E27FC236}">
                <a16:creationId xmlns:a16="http://schemas.microsoft.com/office/drawing/2014/main" id="{A66BF171-38A8-EAFA-4732-F5081F753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4" name="Google Shape;856;p42">
            <a:extLst>
              <a:ext uri="{FF2B5EF4-FFF2-40B4-BE49-F238E27FC236}">
                <a16:creationId xmlns:a16="http://schemas.microsoft.com/office/drawing/2014/main" id="{DC91A913-4AB1-EB99-68B6-6AD8CAC1AC3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61D697-B28C-59E1-4B70-8714D081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75" y="9144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4;p39">
            <a:extLst>
              <a:ext uri="{FF2B5EF4-FFF2-40B4-BE49-F238E27FC236}">
                <a16:creationId xmlns:a16="http://schemas.microsoft.com/office/drawing/2014/main" id="{026A4DD6-4DF4-81ED-595B-7A00547E0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746" y="881245"/>
            <a:ext cx="4674675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iOS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{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Apple reinvents 	the phone.</a:t>
            </a:r>
          </a:p>
        </p:txBody>
      </p:sp>
      <p:sp>
        <p:nvSpPr>
          <p:cNvPr id="4" name="Google Shape;815;p39">
            <a:extLst>
              <a:ext uri="{FF2B5EF4-FFF2-40B4-BE49-F238E27FC236}">
                <a16:creationId xmlns:a16="http://schemas.microsoft.com/office/drawing/2014/main" id="{068456FB-1E82-9F52-2194-CD2FE8CF5A2B}"/>
              </a:ext>
            </a:extLst>
          </p:cNvPr>
          <p:cNvSpPr txBox="1"/>
          <p:nvPr/>
        </p:nvSpPr>
        <p:spPr>
          <a:xfrm>
            <a:off x="303724" y="2170025"/>
            <a:ext cx="5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" name="Google Shape;816;p39">
            <a:extLst>
              <a:ext uri="{FF2B5EF4-FFF2-40B4-BE49-F238E27FC236}">
                <a16:creationId xmlns:a16="http://schemas.microsoft.com/office/drawing/2014/main" id="{D735451A-93FA-1404-9F40-33DCF11D1E7A}"/>
              </a:ext>
            </a:extLst>
          </p:cNvPr>
          <p:cNvCxnSpPr>
            <a:cxnSpLocks/>
          </p:cNvCxnSpPr>
          <p:nvPr/>
        </p:nvCxnSpPr>
        <p:spPr>
          <a:xfrm>
            <a:off x="556774" y="1486005"/>
            <a:ext cx="0" cy="58777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225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007518" y="539384"/>
            <a:ext cx="4865100" cy="781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iOS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1437431" y="1365948"/>
            <a:ext cx="4498635" cy="2833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“</a:t>
            </a:r>
            <a:r>
              <a:rPr lang="pt-BR" dirty="0"/>
              <a:t>Definiu” como seria um smartphone </a:t>
            </a:r>
            <a:r>
              <a:rPr lang="en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pt-BR" dirty="0"/>
              <a:t>&lt; Diretrizes de experiência de usuário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Código fechado &gt;</a:t>
            </a: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938068" y="1524233"/>
            <a:ext cx="506100" cy="3242723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A1EF5F3-F38A-07C1-F7B9-DA4D5369D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7" t="2352" r="21613" b="2266"/>
          <a:stretch/>
        </p:blipFill>
        <p:spPr>
          <a:xfrm>
            <a:off x="6139268" y="631044"/>
            <a:ext cx="2272850" cy="3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4;p42">
            <a:extLst>
              <a:ext uri="{FF2B5EF4-FFF2-40B4-BE49-F238E27FC236}">
                <a16:creationId xmlns:a16="http://schemas.microsoft.com/office/drawing/2014/main" id="{57AF9AF4-30DE-0CC2-D486-05C52126645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5;p42">
            <a:extLst>
              <a:ext uri="{FF2B5EF4-FFF2-40B4-BE49-F238E27FC236}">
                <a16:creationId xmlns:a16="http://schemas.microsoft.com/office/drawing/2014/main" id="{A66BF171-38A8-EAFA-4732-F5081F753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4" name="Google Shape;856;p42">
            <a:extLst>
              <a:ext uri="{FF2B5EF4-FFF2-40B4-BE49-F238E27FC236}">
                <a16:creationId xmlns:a16="http://schemas.microsoft.com/office/drawing/2014/main" id="{DC91A913-4AB1-EB99-68B6-6AD8CAC1AC3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pic>
        <p:nvPicPr>
          <p:cNvPr id="5" name="9 - Smartphone Market Share by Vendor (2010-2023)">
            <a:hlinkClick r:id="" action="ppaction://media"/>
            <a:extLst>
              <a:ext uri="{FF2B5EF4-FFF2-40B4-BE49-F238E27FC236}">
                <a16:creationId xmlns:a16="http://schemas.microsoft.com/office/drawing/2014/main" id="{CACE92FF-C41A-0FC5-69E3-7B1DAE009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172" y="749895"/>
            <a:ext cx="6477705" cy="36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4;p42">
            <a:extLst>
              <a:ext uri="{FF2B5EF4-FFF2-40B4-BE49-F238E27FC236}">
                <a16:creationId xmlns:a16="http://schemas.microsoft.com/office/drawing/2014/main" id="{57AF9AF4-30DE-0CC2-D486-05C52126645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5;p42">
            <a:extLst>
              <a:ext uri="{FF2B5EF4-FFF2-40B4-BE49-F238E27FC236}">
                <a16:creationId xmlns:a16="http://schemas.microsoft.com/office/drawing/2014/main" id="{A66BF171-38A8-EAFA-4732-F5081F753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4" name="Google Shape;856;p42">
            <a:extLst>
              <a:ext uri="{FF2B5EF4-FFF2-40B4-BE49-F238E27FC236}">
                <a16:creationId xmlns:a16="http://schemas.microsoft.com/office/drawing/2014/main" id="{DC91A913-4AB1-EB99-68B6-6AD8CAC1AC3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DA3032-7599-80C7-0EB7-A3321B9F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9" y="686641"/>
            <a:ext cx="6702611" cy="37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2544;p49">
            <a:extLst>
              <a:ext uri="{FF2B5EF4-FFF2-40B4-BE49-F238E27FC236}">
                <a16:creationId xmlns:a16="http://schemas.microsoft.com/office/drawing/2014/main" id="{A7E923A6-CF75-FB01-DE88-A249FF638C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39124" y="582056"/>
            <a:ext cx="4292189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Fabrício Lugão;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9" name="Google Shape;2545;p49">
            <a:extLst>
              <a:ext uri="{FF2B5EF4-FFF2-40B4-BE49-F238E27FC236}">
                <a16:creationId xmlns:a16="http://schemas.microsoft.com/office/drawing/2014/main" id="{FCAE5ACD-7435-D008-2983-B2BA3D07A56C}"/>
              </a:ext>
            </a:extLst>
          </p:cNvPr>
          <p:cNvSpPr txBox="1">
            <a:spLocks/>
          </p:cNvSpPr>
          <p:nvPr/>
        </p:nvSpPr>
        <p:spPr>
          <a:xfrm>
            <a:off x="2064824" y="1695725"/>
            <a:ext cx="6451215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dirty="0"/>
              <a:t>fabriciolugao@gmail.com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https://www.linkedin.com/in/fabriciolugao/</a:t>
            </a:r>
          </a:p>
        </p:txBody>
      </p:sp>
      <p:grpSp>
        <p:nvGrpSpPr>
          <p:cNvPr id="11" name="Google Shape;2561;p49">
            <a:extLst>
              <a:ext uri="{FF2B5EF4-FFF2-40B4-BE49-F238E27FC236}">
                <a16:creationId xmlns:a16="http://schemas.microsoft.com/office/drawing/2014/main" id="{5BC9AB1A-74A6-BE7E-61C7-ED2CE364FE81}"/>
              </a:ext>
            </a:extLst>
          </p:cNvPr>
          <p:cNvGrpSpPr/>
          <p:nvPr/>
        </p:nvGrpSpPr>
        <p:grpSpPr>
          <a:xfrm>
            <a:off x="1559595" y="2151279"/>
            <a:ext cx="372480" cy="353610"/>
            <a:chOff x="4785230" y="2736047"/>
            <a:chExt cx="372480" cy="353610"/>
          </a:xfrm>
        </p:grpSpPr>
        <p:sp>
          <p:nvSpPr>
            <p:cNvPr id="12" name="Google Shape;2562;p49">
              <a:extLst>
                <a:ext uri="{FF2B5EF4-FFF2-40B4-BE49-F238E27FC236}">
                  <a16:creationId xmlns:a16="http://schemas.microsoft.com/office/drawing/2014/main" id="{8398DA10-2516-7BDE-B0FC-F0A8B2CAC80D}"/>
                </a:ext>
              </a:extLst>
            </p:cNvPr>
            <p:cNvSpPr/>
            <p:nvPr/>
          </p:nvSpPr>
          <p:spPr>
            <a:xfrm>
              <a:off x="4809513" y="2741616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63;p49">
              <a:extLst>
                <a:ext uri="{FF2B5EF4-FFF2-40B4-BE49-F238E27FC236}">
                  <a16:creationId xmlns:a16="http://schemas.microsoft.com/office/drawing/2014/main" id="{963C17A4-A633-E2C8-E41C-44E536B16C05}"/>
                </a:ext>
              </a:extLst>
            </p:cNvPr>
            <p:cNvSpPr/>
            <p:nvPr/>
          </p:nvSpPr>
          <p:spPr>
            <a:xfrm>
              <a:off x="4891006" y="2882738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64;p49">
              <a:extLst>
                <a:ext uri="{FF2B5EF4-FFF2-40B4-BE49-F238E27FC236}">
                  <a16:creationId xmlns:a16="http://schemas.microsoft.com/office/drawing/2014/main" id="{EE89F8F3-4381-A7A3-93AF-2DC9388715D3}"/>
                </a:ext>
              </a:extLst>
            </p:cNvPr>
            <p:cNvSpPr/>
            <p:nvPr/>
          </p:nvSpPr>
          <p:spPr>
            <a:xfrm>
              <a:off x="4875988" y="2815639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65;p49">
              <a:extLst>
                <a:ext uri="{FF2B5EF4-FFF2-40B4-BE49-F238E27FC236}">
                  <a16:creationId xmlns:a16="http://schemas.microsoft.com/office/drawing/2014/main" id="{00339DF4-4297-7BEC-5F47-518D930DD707}"/>
                </a:ext>
              </a:extLst>
            </p:cNvPr>
            <p:cNvSpPr/>
            <p:nvPr/>
          </p:nvSpPr>
          <p:spPr>
            <a:xfrm>
              <a:off x="4965470" y="2882633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66;p49">
              <a:extLst>
                <a:ext uri="{FF2B5EF4-FFF2-40B4-BE49-F238E27FC236}">
                  <a16:creationId xmlns:a16="http://schemas.microsoft.com/office/drawing/2014/main" id="{FB0C9F42-B053-6699-0CED-E143D032265B}"/>
                </a:ext>
              </a:extLst>
            </p:cNvPr>
            <p:cNvSpPr/>
            <p:nvPr/>
          </p:nvSpPr>
          <p:spPr>
            <a:xfrm>
              <a:off x="4785230" y="2736047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67;p49">
              <a:extLst>
                <a:ext uri="{FF2B5EF4-FFF2-40B4-BE49-F238E27FC236}">
                  <a16:creationId xmlns:a16="http://schemas.microsoft.com/office/drawing/2014/main" id="{F694C7CA-338A-2EFC-5033-E9AB94F46349}"/>
                </a:ext>
              </a:extLst>
            </p:cNvPr>
            <p:cNvSpPr/>
            <p:nvPr/>
          </p:nvSpPr>
          <p:spPr>
            <a:xfrm>
              <a:off x="4885774" y="2877506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68;p49">
              <a:extLst>
                <a:ext uri="{FF2B5EF4-FFF2-40B4-BE49-F238E27FC236}">
                  <a16:creationId xmlns:a16="http://schemas.microsoft.com/office/drawing/2014/main" id="{653EEA33-F865-CBB7-6F80-CA0B5391B954}"/>
                </a:ext>
              </a:extLst>
            </p:cNvPr>
            <p:cNvSpPr/>
            <p:nvPr/>
          </p:nvSpPr>
          <p:spPr>
            <a:xfrm>
              <a:off x="4868934" y="2810485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69;p49">
              <a:extLst>
                <a:ext uri="{FF2B5EF4-FFF2-40B4-BE49-F238E27FC236}">
                  <a16:creationId xmlns:a16="http://schemas.microsoft.com/office/drawing/2014/main" id="{1EFC2931-7092-CB54-E8E5-A9FF4D69E5D1}"/>
                </a:ext>
              </a:extLst>
            </p:cNvPr>
            <p:cNvSpPr/>
            <p:nvPr/>
          </p:nvSpPr>
          <p:spPr>
            <a:xfrm>
              <a:off x="4960239" y="2877506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70;p49">
            <a:extLst>
              <a:ext uri="{FF2B5EF4-FFF2-40B4-BE49-F238E27FC236}">
                <a16:creationId xmlns:a16="http://schemas.microsoft.com/office/drawing/2014/main" id="{57E3D6CD-D7F4-E9DE-A997-902263616595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Desenvolvimento de Aplicativos Móveis</a:t>
            </a:r>
          </a:p>
        </p:txBody>
      </p:sp>
      <p:grpSp>
        <p:nvGrpSpPr>
          <p:cNvPr id="21" name="Google Shape;2573;p49">
            <a:extLst>
              <a:ext uri="{FF2B5EF4-FFF2-40B4-BE49-F238E27FC236}">
                <a16:creationId xmlns:a16="http://schemas.microsoft.com/office/drawing/2014/main" id="{D66AD500-4DF2-87D8-4B15-50D1C8B4E36B}"/>
              </a:ext>
            </a:extLst>
          </p:cNvPr>
          <p:cNvGrpSpPr/>
          <p:nvPr/>
        </p:nvGrpSpPr>
        <p:grpSpPr>
          <a:xfrm>
            <a:off x="1084825" y="1246283"/>
            <a:ext cx="506100" cy="1753717"/>
            <a:chOff x="1084825" y="1152525"/>
            <a:chExt cx="506100" cy="3417500"/>
          </a:xfrm>
        </p:grpSpPr>
        <p:sp>
          <p:nvSpPr>
            <p:cNvPr id="22" name="Google Shape;2574;p49">
              <a:extLst>
                <a:ext uri="{FF2B5EF4-FFF2-40B4-BE49-F238E27FC236}">
                  <a16:creationId xmlns:a16="http://schemas.microsoft.com/office/drawing/2014/main" id="{1DCB132E-9CF7-1202-3FDB-ACC6FAB07F2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3" name="Google Shape;2575;p49">
              <a:extLst>
                <a:ext uri="{FF2B5EF4-FFF2-40B4-BE49-F238E27FC236}">
                  <a16:creationId xmlns:a16="http://schemas.microsoft.com/office/drawing/2014/main" id="{91524D56-63BB-753B-F496-2B0B1A7F5403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" name="Google Shape;2921;p50">
            <a:extLst>
              <a:ext uri="{FF2B5EF4-FFF2-40B4-BE49-F238E27FC236}">
                <a16:creationId xmlns:a16="http://schemas.microsoft.com/office/drawing/2014/main" id="{CAC367B8-6F13-1F98-0332-FB8538E5F6E6}"/>
              </a:ext>
            </a:extLst>
          </p:cNvPr>
          <p:cNvGrpSpPr/>
          <p:nvPr/>
        </p:nvGrpSpPr>
        <p:grpSpPr>
          <a:xfrm>
            <a:off x="1590925" y="1603502"/>
            <a:ext cx="346837" cy="365781"/>
            <a:chOff x="2617188" y="4248250"/>
            <a:chExt cx="506775" cy="525925"/>
          </a:xfrm>
        </p:grpSpPr>
        <p:sp>
          <p:nvSpPr>
            <p:cNvPr id="25" name="Google Shape;2922;p50">
              <a:extLst>
                <a:ext uri="{FF2B5EF4-FFF2-40B4-BE49-F238E27FC236}">
                  <a16:creationId xmlns:a16="http://schemas.microsoft.com/office/drawing/2014/main" id="{CA9C6A5B-E8CC-CC21-9388-BA0B629E4220}"/>
                </a:ext>
              </a:extLst>
            </p:cNvPr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3;p50">
              <a:extLst>
                <a:ext uri="{FF2B5EF4-FFF2-40B4-BE49-F238E27FC236}">
                  <a16:creationId xmlns:a16="http://schemas.microsoft.com/office/drawing/2014/main" id="{5DBE3570-84BC-6FD8-88EB-73E95DE3732F}"/>
                </a:ext>
              </a:extLst>
            </p:cNvPr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4;p50">
              <a:extLst>
                <a:ext uri="{FF2B5EF4-FFF2-40B4-BE49-F238E27FC236}">
                  <a16:creationId xmlns:a16="http://schemas.microsoft.com/office/drawing/2014/main" id="{86CEE0B8-C699-4914-5158-C988D8B53613}"/>
                </a:ext>
              </a:extLst>
            </p:cNvPr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25;p50">
              <a:extLst>
                <a:ext uri="{FF2B5EF4-FFF2-40B4-BE49-F238E27FC236}">
                  <a16:creationId xmlns:a16="http://schemas.microsoft.com/office/drawing/2014/main" id="{E7B783D8-7199-94F0-519B-ADF71E1DC690}"/>
                </a:ext>
              </a:extLst>
            </p:cNvPr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26;p50">
              <a:extLst>
                <a:ext uri="{FF2B5EF4-FFF2-40B4-BE49-F238E27FC236}">
                  <a16:creationId xmlns:a16="http://schemas.microsoft.com/office/drawing/2014/main" id="{B1604E72-F254-A348-187B-878730AF8845}"/>
                </a:ext>
              </a:extLst>
            </p:cNvPr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27;p50">
              <a:extLst>
                <a:ext uri="{FF2B5EF4-FFF2-40B4-BE49-F238E27FC236}">
                  <a16:creationId xmlns:a16="http://schemas.microsoft.com/office/drawing/2014/main" id="{D59209E1-75CB-78E7-AB74-8B0DA325CA4A}"/>
                </a:ext>
              </a:extLst>
            </p:cNvPr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28;p50">
              <a:extLst>
                <a:ext uri="{FF2B5EF4-FFF2-40B4-BE49-F238E27FC236}">
                  <a16:creationId xmlns:a16="http://schemas.microsoft.com/office/drawing/2014/main" id="{E3F0E686-F5EE-DF65-F077-664CACE1AB76}"/>
                </a:ext>
              </a:extLst>
            </p:cNvPr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929;p50">
              <a:extLst>
                <a:ext uri="{FF2B5EF4-FFF2-40B4-BE49-F238E27FC236}">
                  <a16:creationId xmlns:a16="http://schemas.microsoft.com/office/drawing/2014/main" id="{4DAA223A-BDA2-012E-A1D5-FE5F9CED4D5E}"/>
                </a:ext>
              </a:extLst>
            </p:cNvPr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930;p50">
              <a:extLst>
                <a:ext uri="{FF2B5EF4-FFF2-40B4-BE49-F238E27FC236}">
                  <a16:creationId xmlns:a16="http://schemas.microsoft.com/office/drawing/2014/main" id="{A84A8CA7-21DC-FDE6-BAB3-55A7F1B21629}"/>
                </a:ext>
              </a:extLst>
            </p:cNvPr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931;p50">
              <a:extLst>
                <a:ext uri="{FF2B5EF4-FFF2-40B4-BE49-F238E27FC236}">
                  <a16:creationId xmlns:a16="http://schemas.microsoft.com/office/drawing/2014/main" id="{B5464B2B-A5FE-C310-1E70-03E7E133B412}"/>
                </a:ext>
              </a:extLst>
            </p:cNvPr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066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1;p30">
            <a:extLst>
              <a:ext uri="{FF2B5EF4-FFF2-40B4-BE49-F238E27FC236}">
                <a16:creationId xmlns:a16="http://schemas.microsoft.com/office/drawing/2014/main" id="{0D99AD3F-7B1B-87D8-EC8E-571556C93DC6}"/>
              </a:ext>
            </a:extLst>
          </p:cNvPr>
          <p:cNvSpPr txBox="1">
            <a:spLocks/>
          </p:cNvSpPr>
          <p:nvPr/>
        </p:nvSpPr>
        <p:spPr>
          <a:xfrm>
            <a:off x="349956" y="198446"/>
            <a:ext cx="8444088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BR" sz="30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Código aberto</a:t>
            </a:r>
            <a:r>
              <a:rPr lang="pt-BR" sz="3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pt-BR" sz="30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vs</a:t>
            </a:r>
            <a:r>
              <a:rPr lang="pt-BR" sz="3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[</a:t>
            </a:r>
            <a:r>
              <a:rPr lang="pt-BR" sz="30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Código fechado</a:t>
            </a:r>
            <a:r>
              <a:rPr lang="pt-BR" sz="3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pt-BR" sz="30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endParaRPr lang="pt-BR" sz="3000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2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1478035" y="1016471"/>
            <a:ext cx="7553074" cy="1224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BR" dirty="0"/>
              <a:t>É um sistema de </a:t>
            </a:r>
            <a:r>
              <a:rPr lang="pt-BR" b="1" dirty="0"/>
              <a:t>código aberto</a:t>
            </a:r>
            <a:r>
              <a:rPr lang="pt-BR" dirty="0"/>
              <a:t>, ou seja, os proprietários dos dispositivos possuem a </a:t>
            </a:r>
            <a:r>
              <a:rPr lang="pt-BR" b="1" dirty="0"/>
              <a:t>liberdade de modificar </a:t>
            </a:r>
            <a:r>
              <a:rPr lang="pt-BR" dirty="0"/>
              <a:t>o sistema usado nos celulares, tablets e afins, o que pode trazer </a:t>
            </a:r>
            <a:r>
              <a:rPr lang="pt-BR" b="1" dirty="0"/>
              <a:t>novas funcionalidades </a:t>
            </a:r>
            <a:r>
              <a:rPr lang="pt-BR" dirty="0"/>
              <a:t>mas, ao mesmo tempo, </a:t>
            </a:r>
            <a:r>
              <a:rPr lang="pt-BR" b="1" dirty="0"/>
              <a:t>prejudicar a segurança 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iOS {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Android {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51" name="Google Shape;551;p31"/>
          <p:cNvGrpSpPr/>
          <p:nvPr/>
        </p:nvGrpSpPr>
        <p:grpSpPr>
          <a:xfrm>
            <a:off x="1084825" y="3172532"/>
            <a:ext cx="506100" cy="1653904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7440"/>
            <a:ext cx="506100" cy="1503549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" name="Google Shape;512;p31">
            <a:extLst>
              <a:ext uri="{FF2B5EF4-FFF2-40B4-BE49-F238E27FC236}">
                <a16:creationId xmlns:a16="http://schemas.microsoft.com/office/drawing/2014/main" id="{42491A45-3B82-D1BA-B450-3CA03B29F7CC}"/>
              </a:ext>
            </a:extLst>
          </p:cNvPr>
          <p:cNvSpPr txBox="1">
            <a:spLocks/>
          </p:cNvSpPr>
          <p:nvPr/>
        </p:nvSpPr>
        <p:spPr>
          <a:xfrm>
            <a:off x="1483678" y="2975096"/>
            <a:ext cx="7547429" cy="122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dirty="0"/>
              <a:t>&lt; É um </a:t>
            </a:r>
            <a:r>
              <a:rPr lang="pt-BR" b="1" dirty="0"/>
              <a:t>sistema fechado</a:t>
            </a:r>
            <a:r>
              <a:rPr lang="pt-BR" dirty="0"/>
              <a:t>, cujo código-fonte não é compartilhado nem mesmo com os desenvolvedores de aplicativos. Assim, eles devem </a:t>
            </a:r>
            <a:r>
              <a:rPr lang="pt-BR" b="1" dirty="0"/>
              <a:t>seguir às regras da Apple</a:t>
            </a:r>
            <a:r>
              <a:rPr lang="pt-BR" dirty="0"/>
              <a:t>, o que a coloca no topo da cadeia de </a:t>
            </a:r>
            <a:r>
              <a:rPr lang="pt-BR" b="1" dirty="0"/>
              <a:t>segurança</a:t>
            </a:r>
            <a:r>
              <a:rPr lang="pt-BR" dirty="0"/>
              <a:t> e permite que potenciais problemas já sejam cortados pela raiz.</a:t>
            </a:r>
            <a:r>
              <a:rPr lang="pt-BR" b="1" dirty="0"/>
              <a:t> </a:t>
            </a:r>
            <a:r>
              <a:rPr lang="pt-BR" dirty="0"/>
              <a:t>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679875" y="697897"/>
            <a:ext cx="6268251" cy="2618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Desenvolvimento</a:t>
            </a:r>
            <a:r>
              <a:rPr lang="en" sz="4000" dirty="0"/>
              <a:t> </a:t>
            </a:r>
            <a:r>
              <a:rPr lang="en" sz="4000" dirty="0">
                <a:solidFill>
                  <a:schemeClr val="accent6"/>
                </a:solidFill>
              </a:rPr>
              <a:t>{</a:t>
            </a:r>
            <a:r>
              <a:rPr lang="en" sz="1800" dirty="0">
                <a:solidFill>
                  <a:schemeClr val="accent3"/>
                </a:solidFill>
              </a:rPr>
              <a:t> </a:t>
            </a:r>
            <a:r>
              <a:rPr lang="en" sz="4400" dirty="0">
                <a:solidFill>
                  <a:schemeClr val="accent2"/>
                </a:solidFill>
              </a:rPr>
              <a:t>de Aplicativos;</a:t>
            </a:r>
            <a:r>
              <a:rPr lang="en" sz="4000" dirty="0">
                <a:solidFill>
                  <a:schemeClr val="accent2"/>
                </a:solidFill>
              </a:rPr>
              <a:t> 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675504" y="3268682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endCxn id="824" idx="0"/>
          </p:cNvCxnSpPr>
          <p:nvPr/>
        </p:nvCxnSpPr>
        <p:spPr>
          <a:xfrm>
            <a:off x="1928554" y="2729582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281654-F61F-0C6C-B984-B8FD0BFB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85" y="2209278"/>
            <a:ext cx="2399480" cy="2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Java</a:t>
            </a:r>
            <a:endParaRPr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 err="1">
                <a:solidFill>
                  <a:schemeClr val="accent3"/>
                </a:solidFill>
              </a:rPr>
              <a:t>Kotlin</a:t>
            </a:r>
            <a:r>
              <a:rPr lang="pt-BR" dirty="0">
                <a:solidFill>
                  <a:schemeClr val="accent3"/>
                </a:solidFill>
              </a:rPr>
              <a:t> (2027)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Desenvolvimento Nativo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1422400" y="2372263"/>
            <a:ext cx="18838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android &gt;</a:t>
            </a:r>
            <a:endParaRPr dirty="0"/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 err="1">
                <a:solidFill>
                  <a:schemeClr val="accent3"/>
                </a:solidFill>
              </a:rPr>
              <a:t>Objective</a:t>
            </a:r>
            <a:r>
              <a:rPr lang="pt-BR" dirty="0">
                <a:solidFill>
                  <a:schemeClr val="accent3"/>
                </a:solidFill>
              </a:rPr>
              <a:t>-C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Swift (2014)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4"/>
          </p:nvPr>
        </p:nvSpPr>
        <p:spPr>
          <a:xfrm flipH="1">
            <a:off x="2393243" y="3309175"/>
            <a:ext cx="1346356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iOS &gt;</a:t>
            </a:r>
            <a:endParaRPr dirty="0"/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672199" y="1245149"/>
            <a:ext cx="7200867" cy="79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BR" dirty="0"/>
              <a:t>A aplicação mobile que desenvolvemos é específica de uma única plataforma ou sistema, e é feita com as linguagens e ferramentas específicas daquela plataforma</a:t>
            </a:r>
            <a:r>
              <a:rPr lang="en" dirty="0"/>
              <a:t> &gt;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  <p:bldP spid="784" grpId="0"/>
      <p:bldP spid="785" grpId="0" build="p"/>
      <p:bldP spid="7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IDEs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672199" y="1245149"/>
            <a:ext cx="7200867" cy="79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BR" dirty="0"/>
              <a:t>Ambiente de desenvolvimento integrado</a:t>
            </a:r>
            <a:r>
              <a:rPr lang="en" dirty="0"/>
              <a:t> &gt;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2E8FEE7-155B-80F3-38DB-60DA44D7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66" y="2042550"/>
            <a:ext cx="4692318" cy="17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7020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Distribuição nas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pt-BR" dirty="0">
                <a:solidFill>
                  <a:schemeClr val="accent2"/>
                </a:solidFill>
              </a:rPr>
              <a:t>lojas</a:t>
            </a:r>
            <a:r>
              <a:rPr lang="en" dirty="0">
                <a:solidFill>
                  <a:schemeClr val="accent2"/>
                </a:solidFill>
              </a:rPr>
              <a:t>’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025DBE-B332-2CD7-34E8-05AF029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42" y="1932536"/>
            <a:ext cx="3204916" cy="15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7020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Monetização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7EF4D3-BA7C-CC2D-411D-95A5A089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936" y="2020266"/>
            <a:ext cx="2724178" cy="15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3306200" y="1437115"/>
            <a:ext cx="4694400" cy="1000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Menos aplicativos pagos na loja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Usuários são muito mais abertos para propaganda durante o uso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Monetização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1422400" y="1706213"/>
            <a:ext cx="18838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&lt; android &gt;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3739600" y="2915824"/>
            <a:ext cx="4694400" cy="1000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Mais apps pagos ou “</a:t>
            </a:r>
            <a:r>
              <a:rPr lang="pt-BR" dirty="0" err="1">
                <a:solidFill>
                  <a:schemeClr val="accent3"/>
                </a:solidFill>
              </a:rPr>
              <a:t>freemium</a:t>
            </a:r>
            <a:r>
              <a:rPr lang="pt-BR" dirty="0">
                <a:solidFill>
                  <a:schemeClr val="accent3"/>
                </a:solidFill>
              </a:rPr>
              <a:t>”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lang="pt-BR"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Usuários menos abertos a banners e propagandas durante o uso do app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4"/>
          </p:nvPr>
        </p:nvSpPr>
        <p:spPr>
          <a:xfrm flipH="1">
            <a:off x="2393243" y="3184997"/>
            <a:ext cx="1346356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&lt; iOS &gt;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663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  <p:bldP spid="784" grpId="0"/>
      <p:bldP spid="785" grpId="0" build="p"/>
      <p:bldP spid="78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995831" y="602379"/>
            <a:ext cx="7561137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Design </a:t>
            </a:r>
            <a:r>
              <a:rPr lang="pt-BR" sz="2200" dirty="0" err="1"/>
              <a:t>Guidelines</a:t>
            </a:r>
            <a:r>
              <a:rPr lang="pt-BR" sz="2200" dirty="0"/>
              <a:t> </a:t>
            </a:r>
            <a:r>
              <a:rPr lang="pt-BR" sz="2200" dirty="0">
                <a:solidFill>
                  <a:schemeClr val="accent2"/>
                </a:solidFill>
              </a:rPr>
              <a:t>“Diretrizes de layout”</a:t>
            </a:r>
            <a:r>
              <a:rPr lang="pt-BR" sz="2200" dirty="0"/>
              <a:t> </a:t>
            </a:r>
            <a:r>
              <a:rPr lang="en" sz="2200" dirty="0">
                <a:solidFill>
                  <a:schemeClr val="accent3"/>
                </a:solidFill>
              </a:rPr>
              <a:t>{</a:t>
            </a:r>
            <a:endParaRPr sz="2200"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995832" y="1203970"/>
            <a:ext cx="506100" cy="3578773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787;p37">
            <a:extLst>
              <a:ext uri="{FF2B5EF4-FFF2-40B4-BE49-F238E27FC236}">
                <a16:creationId xmlns:a16="http://schemas.microsoft.com/office/drawing/2014/main" id="{A66C3AF6-0A3B-5704-FE27-127435737294}"/>
              </a:ext>
            </a:extLst>
          </p:cNvPr>
          <p:cNvSpPr txBox="1">
            <a:spLocks/>
          </p:cNvSpPr>
          <p:nvPr/>
        </p:nvSpPr>
        <p:spPr>
          <a:xfrm>
            <a:off x="1248882" y="966416"/>
            <a:ext cx="7200867" cy="79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Material Design X Human Interface Guideline</a:t>
            </a:r>
            <a:r>
              <a:rPr lang="pt-BR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166E2A-1F20-A17E-CE70-C98F105B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69" y="1735405"/>
            <a:ext cx="3479021" cy="19830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73927D-A0A4-2146-2AB0-B7AEB21B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12" y="1735405"/>
            <a:ext cx="3458686" cy="1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995831" y="602379"/>
            <a:ext cx="7561137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Design </a:t>
            </a:r>
            <a:r>
              <a:rPr lang="pt-BR" sz="2200" dirty="0" err="1"/>
              <a:t>Guidelines</a:t>
            </a:r>
            <a:r>
              <a:rPr lang="pt-BR" sz="2200" dirty="0"/>
              <a:t> </a:t>
            </a:r>
            <a:r>
              <a:rPr lang="pt-BR" sz="2200" dirty="0">
                <a:solidFill>
                  <a:schemeClr val="accent2"/>
                </a:solidFill>
              </a:rPr>
              <a:t>“Diretrizes de layout”</a:t>
            </a:r>
            <a:r>
              <a:rPr lang="pt-BR" sz="2200" dirty="0"/>
              <a:t> </a:t>
            </a:r>
            <a:r>
              <a:rPr lang="en" sz="2200" dirty="0">
                <a:solidFill>
                  <a:schemeClr val="accent3"/>
                </a:solidFill>
              </a:rPr>
              <a:t>{</a:t>
            </a:r>
            <a:endParaRPr sz="2200"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995832" y="1203970"/>
            <a:ext cx="506100" cy="3578773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A15427-FD71-9089-8257-46D1B8C3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2" y="1102318"/>
            <a:ext cx="1975441" cy="35130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FC8E9D-55F9-B253-41EF-7BFA1DFE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34" y="1102317"/>
            <a:ext cx="1976416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3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28247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620875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Faminas 2010 - 2013 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282487"/>
            <a:ext cx="389198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informação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26562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5" y="2601225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2º semestre de 2010 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26561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Estágio</a:t>
            </a:r>
            <a:endParaRPr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24597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5114975" y="3584355"/>
            <a:ext cx="3318872" cy="800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Empresa “enxuta”;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Desenvolvimento de app;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Desenvolvimento front-end 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5" y="324596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Startup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Formação </a:t>
            </a:r>
            <a:r>
              <a:rPr lang="en" dirty="0">
                <a:solidFill>
                  <a:schemeClr val="accent2"/>
                </a:solidFill>
              </a:rPr>
              <a:t>‘Profissional’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Desenvolvimento de Aplicativos Móveis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7ABB5CB8-08DC-CA47-16D1-901C7DBBAC6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pt-BR"/>
              <a:t>faminas-2024.html</a:t>
            </a:r>
            <a:endParaRPr lang="pt-BR" dirty="0"/>
          </a:p>
        </p:txBody>
      </p:sp>
      <p:sp>
        <p:nvSpPr>
          <p:cNvPr id="11" name="Google Shape;466;p27">
            <a:extLst>
              <a:ext uri="{FF2B5EF4-FFF2-40B4-BE49-F238E27FC236}">
                <a16:creationId xmlns:a16="http://schemas.microsoft.com/office/drawing/2014/main" id="{2D90FE58-BC13-0AC5-9989-CA3990DC2D1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pt-BR" dirty="0"/>
              <a:t>react-native.js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4" grpId="0" build="p"/>
      <p:bldP spid="485" grpId="0" build="p"/>
      <p:bldP spid="486" grpId="0"/>
      <p:bldP spid="487" grpId="0" uiExpand="1" build="p"/>
      <p:bldP spid="48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Aplicativos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pt-BR" dirty="0">
                <a:solidFill>
                  <a:schemeClr val="accent2"/>
                </a:solidFill>
              </a:rPr>
              <a:t>híbridos</a:t>
            </a:r>
            <a:r>
              <a:rPr lang="en" dirty="0">
                <a:solidFill>
                  <a:schemeClr val="accent2"/>
                </a:solidFill>
              </a:rPr>
              <a:t>’;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1800" dirty="0">
                <a:solidFill>
                  <a:schemeClr val="accent3"/>
                </a:solidFill>
              </a:rPr>
              <a:t>Essa abordagem envolve a criação de um </a:t>
            </a:r>
            <a:r>
              <a:rPr lang="pt-BR" sz="1800" b="1" dirty="0">
                <a:solidFill>
                  <a:schemeClr val="accent1"/>
                </a:solidFill>
              </a:rPr>
              <a:t>único aplicativo</a:t>
            </a:r>
            <a:r>
              <a:rPr lang="pt-BR" sz="1800" dirty="0">
                <a:solidFill>
                  <a:schemeClr val="accent3"/>
                </a:solidFill>
              </a:rPr>
              <a:t> que funciona em várias plataformas, como iOS e Android.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endParaRPr lang="pt-BR" sz="1800" dirty="0">
              <a:solidFill>
                <a:schemeClr val="accent3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1800" dirty="0">
                <a:solidFill>
                  <a:schemeClr val="accent3"/>
                </a:solidFill>
              </a:rPr>
              <a:t>Os desenvolvedores podem usar de tecnologias da web, como HTML, CSS e </a:t>
            </a:r>
            <a:r>
              <a:rPr lang="pt-BR" sz="1800" dirty="0" err="1">
                <a:solidFill>
                  <a:schemeClr val="accent3"/>
                </a:solidFill>
              </a:rPr>
              <a:t>JavaScript</a:t>
            </a:r>
            <a:r>
              <a:rPr lang="pt-BR" sz="1800" dirty="0">
                <a:solidFill>
                  <a:schemeClr val="accent3"/>
                </a:solidFill>
              </a:rPr>
              <a:t>, para criar o aplicativo, que é então </a:t>
            </a:r>
            <a:r>
              <a:rPr lang="pt-BR" sz="1800" b="1" dirty="0">
                <a:solidFill>
                  <a:schemeClr val="accent1"/>
                </a:solidFill>
              </a:rPr>
              <a:t>encapsulado em um contêiner nativo</a:t>
            </a:r>
            <a:r>
              <a:rPr lang="pt-BR" sz="1800" dirty="0">
                <a:solidFill>
                  <a:schemeClr val="accent3"/>
                </a:solidFill>
              </a:rPr>
              <a:t> e executado como um aplicativo nativo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624958"/>
            <a:ext cx="7020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Aplicativos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pt-BR" dirty="0">
                <a:solidFill>
                  <a:schemeClr val="accent2"/>
                </a:solidFill>
              </a:rPr>
              <a:t>híbridos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260423"/>
            <a:ext cx="506100" cy="3578773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DDDCF9-9E91-97D1-41E0-97B366A9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38" y="1210377"/>
            <a:ext cx="5086859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6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1590925" y="1123900"/>
            <a:ext cx="7078941" cy="2895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Linguagens nativas reduzem as falhas de segurança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Possuem melhor experiência para os usuários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lang="pt-BR"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Quanto ao custo, seu valor é elevado, ainda mais considerando a equipe de desenvolvedores necessária para entregar o aplicativo final.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lang="pt-BR"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Já o desenvolvimento híbrido é recomendado para não demandem performance robusta e funções avançadas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(Câmera, Mapas, GPS)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004713" y="582700"/>
            <a:ext cx="8139288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Aplicativos </a:t>
            </a:r>
            <a:r>
              <a:rPr lang="en" sz="2100" dirty="0">
                <a:solidFill>
                  <a:schemeClr val="accent2"/>
                </a:solidFill>
              </a:rPr>
              <a:t>‘</a:t>
            </a:r>
            <a:r>
              <a:rPr lang="pt-BR" sz="2100" dirty="0">
                <a:solidFill>
                  <a:schemeClr val="accent2"/>
                </a:solidFill>
              </a:rPr>
              <a:t>híbridos</a:t>
            </a:r>
            <a:r>
              <a:rPr lang="en" sz="2100" dirty="0">
                <a:solidFill>
                  <a:schemeClr val="accent2"/>
                </a:solidFill>
              </a:rPr>
              <a:t>’ </a:t>
            </a:r>
            <a:r>
              <a:rPr lang="en" sz="2100" dirty="0">
                <a:solidFill>
                  <a:schemeClr val="accent3"/>
                </a:solidFill>
              </a:rPr>
              <a:t>vs</a:t>
            </a:r>
            <a:r>
              <a:rPr lang="en" sz="2100" dirty="0">
                <a:solidFill>
                  <a:schemeClr val="accent2"/>
                </a:solidFill>
              </a:rPr>
              <a:t> </a:t>
            </a:r>
            <a:r>
              <a:rPr lang="en" sz="2100" dirty="0">
                <a:solidFill>
                  <a:schemeClr val="bg1"/>
                </a:solidFill>
              </a:rPr>
              <a:t>Aplicativos</a:t>
            </a:r>
            <a:r>
              <a:rPr lang="en" sz="2100" dirty="0">
                <a:solidFill>
                  <a:schemeClr val="accent2"/>
                </a:solidFill>
              </a:rPr>
              <a:t> ‘nativos’ </a:t>
            </a:r>
            <a:r>
              <a:rPr lang="en" sz="2100" dirty="0">
                <a:solidFill>
                  <a:schemeClr val="accent3"/>
                </a:solidFill>
              </a:rPr>
              <a:t>{</a:t>
            </a:r>
            <a:endParaRPr sz="2100" dirty="0">
              <a:solidFill>
                <a:schemeClr val="accent6"/>
              </a:solidFill>
            </a:endParaRP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0739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C2116FC-D581-CFE0-53A6-37F214EC8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17BF58-9C5B-CDAF-28F5-D8C28F5E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 08-02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DFD39EF-86BD-965C-440F-6706E7C85E0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B2A72A-A193-98E9-157F-933FE9191B9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3D16AAD-B139-15C5-B6E0-57D4B4F21D7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35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6B6EE711-C74C-130F-E374-9C67D308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>
            <a:extLst>
              <a:ext uri="{FF2B5EF4-FFF2-40B4-BE49-F238E27FC236}">
                <a16:creationId xmlns:a16="http://schemas.microsoft.com/office/drawing/2014/main" id="{4B1EC2B2-17C9-3666-860C-0D7423941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0925" y="1123900"/>
            <a:ext cx="7078941" cy="2895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Linguagens nativas reduzem as falhas de segurança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Possuem melhor experiência para os usuários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lang="pt-BR"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Quanto ao custo, seu valor é elevado, ainda mais considerando a equipe de desenvolvedores necessária para entregar o aplicativo final.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endParaRPr lang="pt-BR"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Já o desenvolvimento híbrido é recomendado para não demandem performance robusta e funções avançadas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pt-BR" dirty="0">
                <a:solidFill>
                  <a:schemeClr val="accent3"/>
                </a:solidFill>
              </a:rPr>
              <a:t>(Câmera, Mapas, GPS)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>
            <a:extLst>
              <a:ext uri="{FF2B5EF4-FFF2-40B4-BE49-F238E27FC236}">
                <a16:creationId xmlns:a16="http://schemas.microsoft.com/office/drawing/2014/main" id="{A61B7DCC-AA29-4B1C-EDE6-E3E5E0BF9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713" y="582700"/>
            <a:ext cx="8139288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Aplicativos </a:t>
            </a:r>
            <a:r>
              <a:rPr lang="en" sz="2100" dirty="0">
                <a:solidFill>
                  <a:schemeClr val="accent2"/>
                </a:solidFill>
              </a:rPr>
              <a:t>‘</a:t>
            </a:r>
            <a:r>
              <a:rPr lang="pt-BR" sz="2100" dirty="0">
                <a:solidFill>
                  <a:schemeClr val="accent2"/>
                </a:solidFill>
              </a:rPr>
              <a:t>híbridos</a:t>
            </a:r>
            <a:r>
              <a:rPr lang="en" sz="2100" dirty="0">
                <a:solidFill>
                  <a:schemeClr val="accent2"/>
                </a:solidFill>
              </a:rPr>
              <a:t>’ </a:t>
            </a:r>
            <a:r>
              <a:rPr lang="en" sz="2100" dirty="0">
                <a:solidFill>
                  <a:schemeClr val="accent3"/>
                </a:solidFill>
              </a:rPr>
              <a:t>vs</a:t>
            </a:r>
            <a:r>
              <a:rPr lang="en" sz="2100" dirty="0">
                <a:solidFill>
                  <a:schemeClr val="accent2"/>
                </a:solidFill>
              </a:rPr>
              <a:t> </a:t>
            </a:r>
            <a:r>
              <a:rPr lang="en" sz="2100" dirty="0">
                <a:solidFill>
                  <a:schemeClr val="bg1"/>
                </a:solidFill>
              </a:rPr>
              <a:t>Aplicativos</a:t>
            </a:r>
            <a:r>
              <a:rPr lang="en" sz="2100" dirty="0">
                <a:solidFill>
                  <a:schemeClr val="accent2"/>
                </a:solidFill>
              </a:rPr>
              <a:t> ‘nativos’ </a:t>
            </a:r>
            <a:r>
              <a:rPr lang="en" sz="2100" dirty="0">
                <a:solidFill>
                  <a:schemeClr val="accent3"/>
                </a:solidFill>
              </a:rPr>
              <a:t>{</a:t>
            </a:r>
            <a:endParaRPr sz="2100" dirty="0">
              <a:solidFill>
                <a:schemeClr val="accent6"/>
              </a:solidFill>
            </a:endParaRPr>
          </a:p>
        </p:txBody>
      </p:sp>
      <p:sp>
        <p:nvSpPr>
          <p:cNvPr id="788" name="Google Shape;788;p37">
            <a:extLst>
              <a:ext uri="{FF2B5EF4-FFF2-40B4-BE49-F238E27FC236}">
                <a16:creationId xmlns:a16="http://schemas.microsoft.com/office/drawing/2014/main" id="{A9D69208-C19E-3148-A107-20505247EDC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>
            <a:extLst>
              <a:ext uri="{FF2B5EF4-FFF2-40B4-BE49-F238E27FC236}">
                <a16:creationId xmlns:a16="http://schemas.microsoft.com/office/drawing/2014/main" id="{9CF56E10-EEDA-AFEB-4C97-E842865BBCA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>
            <a:extLst>
              <a:ext uri="{FF2B5EF4-FFF2-40B4-BE49-F238E27FC236}">
                <a16:creationId xmlns:a16="http://schemas.microsoft.com/office/drawing/2014/main" id="{0B5FE42F-E1B9-C766-4B06-84906DD73BD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>
            <a:extLst>
              <a:ext uri="{FF2B5EF4-FFF2-40B4-BE49-F238E27FC236}">
                <a16:creationId xmlns:a16="http://schemas.microsoft.com/office/drawing/2014/main" id="{BA0D31A9-D83A-C926-DF00-A66F55BF674F}"/>
              </a:ext>
            </a:extLst>
          </p:cNvPr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>
              <a:extLst>
                <a:ext uri="{FF2B5EF4-FFF2-40B4-BE49-F238E27FC236}">
                  <a16:creationId xmlns:a16="http://schemas.microsoft.com/office/drawing/2014/main" id="{9D2D5304-83F1-59A3-CB17-FBA42CCB9E7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>
              <a:extLst>
                <a:ext uri="{FF2B5EF4-FFF2-40B4-BE49-F238E27FC236}">
                  <a16:creationId xmlns:a16="http://schemas.microsoft.com/office/drawing/2014/main" id="{54217E84-C408-9B14-44F3-23A58631821B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477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5440437" y="1169057"/>
            <a:ext cx="3139118" cy="783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dirty="0">
                <a:solidFill>
                  <a:schemeClr val="accent3"/>
                </a:solidFill>
              </a:rPr>
              <a:t>&lt; app de controle de estoque para uma empresa &gt;</a:t>
            </a: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084825" y="582700"/>
            <a:ext cx="80591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Aplicativos </a:t>
            </a:r>
            <a:r>
              <a:rPr lang="en" sz="2100" dirty="0">
                <a:solidFill>
                  <a:schemeClr val="accent2"/>
                </a:solidFill>
              </a:rPr>
              <a:t>‘</a:t>
            </a:r>
            <a:r>
              <a:rPr lang="pt-BR" sz="2100" dirty="0">
                <a:solidFill>
                  <a:schemeClr val="accent2"/>
                </a:solidFill>
              </a:rPr>
              <a:t>híbridos</a:t>
            </a:r>
            <a:r>
              <a:rPr lang="en" sz="2100" dirty="0">
                <a:solidFill>
                  <a:schemeClr val="accent2"/>
                </a:solidFill>
              </a:rPr>
              <a:t>’ </a:t>
            </a:r>
            <a:r>
              <a:rPr lang="en" sz="2100" dirty="0">
                <a:solidFill>
                  <a:schemeClr val="accent3"/>
                </a:solidFill>
              </a:rPr>
              <a:t>vs</a:t>
            </a:r>
            <a:r>
              <a:rPr lang="en" sz="2100" dirty="0">
                <a:solidFill>
                  <a:schemeClr val="accent2"/>
                </a:solidFill>
              </a:rPr>
              <a:t> </a:t>
            </a:r>
            <a:r>
              <a:rPr lang="en" sz="2100" dirty="0">
                <a:solidFill>
                  <a:schemeClr val="bg1"/>
                </a:solidFill>
              </a:rPr>
              <a:t>Aplicativos</a:t>
            </a:r>
            <a:r>
              <a:rPr lang="en" sz="2100" dirty="0">
                <a:solidFill>
                  <a:schemeClr val="accent2"/>
                </a:solidFill>
              </a:rPr>
              <a:t> ‘nativos’</a:t>
            </a:r>
            <a:r>
              <a:rPr lang="en" sz="2100" dirty="0">
                <a:solidFill>
                  <a:schemeClr val="accent3"/>
                </a:solidFill>
              </a:rPr>
              <a:t> {</a:t>
            </a:r>
            <a:endParaRPr sz="2100" dirty="0">
              <a:solidFill>
                <a:schemeClr val="accent6"/>
              </a:solidFill>
            </a:endParaRP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3584B44-AD81-0A3C-0AE2-F92D0631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54" y="1918564"/>
            <a:ext cx="2275064" cy="2275064"/>
          </a:xfrm>
          <a:prstGeom prst="rect">
            <a:avLst/>
          </a:prstGeom>
        </p:spPr>
      </p:pic>
      <p:sp>
        <p:nvSpPr>
          <p:cNvPr id="6" name="Google Shape;782;p37">
            <a:extLst>
              <a:ext uri="{FF2B5EF4-FFF2-40B4-BE49-F238E27FC236}">
                <a16:creationId xmlns:a16="http://schemas.microsoft.com/office/drawing/2014/main" id="{8FC0EFC3-8517-56BF-C856-03190953E22C}"/>
              </a:ext>
            </a:extLst>
          </p:cNvPr>
          <p:cNvSpPr txBox="1">
            <a:spLocks/>
          </p:cNvSpPr>
          <p:nvPr/>
        </p:nvSpPr>
        <p:spPr>
          <a:xfrm>
            <a:off x="1554395" y="1149010"/>
            <a:ext cx="3139118" cy="78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76158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&lt; startup &gt;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6F6EEBD-E5F4-7AC0-4E2E-38DBB19C7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68" y="2003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4446378" y="1187296"/>
            <a:ext cx="3839664" cy="2854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/>
            <a:r>
              <a:rPr lang="pt-BR" dirty="0" err="1">
                <a:solidFill>
                  <a:schemeClr val="accent3"/>
                </a:solidFill>
              </a:rPr>
              <a:t>Flutter</a:t>
            </a:r>
            <a:r>
              <a:rPr lang="pt-BR" dirty="0">
                <a:solidFill>
                  <a:schemeClr val="accent3"/>
                </a:solidFill>
              </a:rPr>
              <a:t> (Dart)</a:t>
            </a:r>
          </a:p>
          <a:p>
            <a:pPr marL="341342" lvl="0" indent="-265184"/>
            <a:endParaRPr dirty="0">
              <a:solidFill>
                <a:schemeClr val="accent3"/>
              </a:solidFill>
            </a:endParaRPr>
          </a:p>
          <a:p>
            <a:pPr marL="341342" lvl="0" indent="-265184"/>
            <a:r>
              <a:rPr lang="pt-BR" dirty="0" err="1">
                <a:solidFill>
                  <a:schemeClr val="accent3"/>
                </a:solidFill>
              </a:rPr>
              <a:t>Ionic</a:t>
            </a:r>
            <a:endParaRPr lang="pt-BR" dirty="0">
              <a:solidFill>
                <a:schemeClr val="accent3"/>
              </a:solidFill>
            </a:endParaRPr>
          </a:p>
          <a:p>
            <a:pPr marL="341342" lvl="0" indent="-265184"/>
            <a:endParaRPr lang="pt-BR" dirty="0">
              <a:solidFill>
                <a:schemeClr val="accent3"/>
              </a:solidFill>
            </a:endParaRPr>
          </a:p>
          <a:p>
            <a:pPr marL="341342" lvl="0" indent="-265184"/>
            <a:r>
              <a:rPr lang="pt-BR" dirty="0" err="1">
                <a:solidFill>
                  <a:schemeClr val="accent3"/>
                </a:solidFill>
              </a:rPr>
              <a:t>Xamarin</a:t>
            </a:r>
            <a:r>
              <a:rPr lang="pt-BR" dirty="0">
                <a:solidFill>
                  <a:schemeClr val="accent3"/>
                </a:solidFill>
              </a:rPr>
              <a:t> -&gt; .NET </a:t>
            </a:r>
            <a:r>
              <a:rPr lang="pt-BR" dirty="0" err="1">
                <a:solidFill>
                  <a:schemeClr val="accent3"/>
                </a:solidFill>
              </a:rPr>
              <a:t>Multi-Platform</a:t>
            </a:r>
            <a:r>
              <a:rPr lang="pt-BR" dirty="0">
                <a:solidFill>
                  <a:schemeClr val="accent3"/>
                </a:solidFill>
              </a:rPr>
              <a:t> App UI (C#)</a:t>
            </a:r>
          </a:p>
          <a:p>
            <a:pPr marL="341342" lvl="0" indent="-265184"/>
            <a:endParaRPr lang="pt-BR" dirty="0">
              <a:solidFill>
                <a:schemeClr val="accent3"/>
              </a:solidFill>
            </a:endParaRPr>
          </a:p>
          <a:p>
            <a:pPr marL="341342" lvl="0" indent="-265184"/>
            <a:r>
              <a:rPr lang="pt-BR" dirty="0" err="1">
                <a:solidFill>
                  <a:schemeClr val="accent3"/>
                </a:solidFill>
              </a:rPr>
              <a:t>Cordova</a:t>
            </a:r>
            <a:endParaRPr lang="pt-BR" dirty="0">
              <a:solidFill>
                <a:schemeClr val="accent3"/>
              </a:solidFill>
            </a:endParaRPr>
          </a:p>
          <a:p>
            <a:pPr marL="341342" lvl="0" indent="-265184"/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Desenvolvimento híbrido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1422399" y="2372263"/>
            <a:ext cx="2539999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ferramentas &gt;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792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build="p"/>
      <p:bldP spid="78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05E3EA6-6C81-B536-D84B-DF9FB78C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58" y="2519170"/>
            <a:ext cx="5620534" cy="1943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B2303-8CD3-ED28-36DC-313D436EC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0"/>
          <a:stretch/>
        </p:blipFill>
        <p:spPr bwMode="auto">
          <a:xfrm>
            <a:off x="3671491" y="753294"/>
            <a:ext cx="1789068" cy="16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946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473057" y="3105152"/>
            <a:ext cx="8016187" cy="1873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“O maior erro que cometemos como empresa foi apostar demais em HTML5 em oposição ao nativo”</a:t>
            </a:r>
            <a:br>
              <a:rPr lang="pt-BR" dirty="0">
                <a:solidFill>
                  <a:schemeClr val="accent3"/>
                </a:solidFill>
              </a:rPr>
            </a:br>
            <a:r>
              <a:rPr lang="pt-BR" dirty="0">
                <a:solidFill>
                  <a:schemeClr val="accent3"/>
                </a:solidFill>
              </a:rPr>
              <a:t>-Mark Zuckerberg (2012)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48335322-73C2-39B7-7147-96413D36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>
            <a:extLst>
              <a:ext uri="{FF2B5EF4-FFF2-40B4-BE49-F238E27FC236}">
                <a16:creationId xmlns:a16="http://schemas.microsoft.com/office/drawing/2014/main" id="{740DBCFB-CCC6-16D2-ADF6-527A1E6BB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React Native;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72" name="Google Shape;472;p28">
            <a:extLst>
              <a:ext uri="{FF2B5EF4-FFF2-40B4-BE49-F238E27FC236}">
                <a16:creationId xmlns:a16="http://schemas.microsoft.com/office/drawing/2014/main" id="{F8FF2D52-540F-E705-3C8B-5740F85BEC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250" y="1218466"/>
            <a:ext cx="6969600" cy="3105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Baseado em react-native.js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endParaRPr lang="pt-BR" sz="2000" dirty="0">
              <a:solidFill>
                <a:schemeClr val="accent3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Possibilita a criação de aplicações móvel multiplataforma (Android e iOS) utilizando apenas </a:t>
            </a:r>
            <a:r>
              <a:rPr lang="pt-BR" sz="2000" b="1" dirty="0">
                <a:solidFill>
                  <a:schemeClr val="accent1"/>
                </a:solidFill>
              </a:rPr>
              <a:t>Javascript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endParaRPr lang="pt-BR" sz="2000" dirty="0">
              <a:solidFill>
                <a:schemeClr val="accent3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Todo o código desenvolvido é convertido para </a:t>
            </a:r>
            <a:r>
              <a:rPr lang="pt-BR" sz="2000" b="1" dirty="0">
                <a:solidFill>
                  <a:schemeClr val="accent1"/>
                </a:solidFill>
              </a:rPr>
              <a:t>linguagem nativa </a:t>
            </a:r>
            <a:r>
              <a:rPr lang="pt-BR" sz="2000" dirty="0">
                <a:solidFill>
                  <a:schemeClr val="accent3"/>
                </a:solidFill>
              </a:rPr>
              <a:t>do sistema operacional, o que torna o app muito mais </a:t>
            </a:r>
            <a:r>
              <a:rPr lang="pt-BR" sz="2000" b="1" dirty="0">
                <a:solidFill>
                  <a:schemeClr val="accent1"/>
                </a:solidFill>
              </a:rPr>
              <a:t>fluido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73" name="Google Shape;473;p28">
            <a:extLst>
              <a:ext uri="{FF2B5EF4-FFF2-40B4-BE49-F238E27FC236}">
                <a16:creationId xmlns:a16="http://schemas.microsoft.com/office/drawing/2014/main" id="{5538FB78-B275-970B-C159-29557DD187C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>
            <a:extLst>
              <a:ext uri="{FF2B5EF4-FFF2-40B4-BE49-F238E27FC236}">
                <a16:creationId xmlns:a16="http://schemas.microsoft.com/office/drawing/2014/main" id="{D54EA3EA-AE69-96AB-5C2A-B33750FA02C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>
            <a:extLst>
              <a:ext uri="{FF2B5EF4-FFF2-40B4-BE49-F238E27FC236}">
                <a16:creationId xmlns:a16="http://schemas.microsoft.com/office/drawing/2014/main" id="{C4348F14-E914-381A-1402-A549936855E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28247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642909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IGTI 2015 - 2016 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282487"/>
            <a:ext cx="4478902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MBA em Projeto de Aplicações para Dispositivos Móveis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26562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4" y="2601225"/>
            <a:ext cx="4083901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</a:t>
            </a:r>
            <a:r>
              <a:rPr lang="pt-BR" dirty="0"/>
              <a:t>Soluções para a área educacional</a:t>
            </a:r>
            <a:r>
              <a:rPr lang="en" dirty="0"/>
              <a:t> 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26561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Full-stack / Educação</a:t>
            </a:r>
            <a:endParaRPr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24597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5114975" y="3584355"/>
            <a:ext cx="3318872" cy="800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2019 – Prós vs contras 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5" y="324596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 remoto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Formação </a:t>
            </a:r>
            <a:r>
              <a:rPr lang="en" dirty="0">
                <a:solidFill>
                  <a:schemeClr val="accent2"/>
                </a:solidFill>
              </a:rPr>
              <a:t>‘Profissional’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Desenvolvimento de Aplicativos Móveis</a:t>
            </a:r>
          </a:p>
        </p:txBody>
      </p: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E636596C-9259-7EB4-B087-22DED2C5173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pt-BR" dirty="0"/>
              <a:t>faminas-2024.html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5AE65120-F894-F808-7210-1C0A933BF30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pt-BR" dirty="0"/>
              <a:t>react-native.js</a:t>
            </a:r>
          </a:p>
        </p:txBody>
      </p:sp>
    </p:spTree>
    <p:extLst>
      <p:ext uri="{BB962C8B-B14F-4D97-AF65-F5344CB8AC3E}">
        <p14:creationId xmlns:p14="http://schemas.microsoft.com/office/powerpoint/2010/main" val="33477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4" grpId="0" build="p"/>
      <p:bldP spid="485" grpId="0" build="p"/>
      <p:bldP spid="486" grpId="0"/>
      <p:bldP spid="487" grpId="0" uiExpand="1" build="p"/>
      <p:bldP spid="48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150DDD3-8411-F608-9AF8-89093A58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>
            <a:extLst>
              <a:ext uri="{FF2B5EF4-FFF2-40B4-BE49-F238E27FC236}">
                <a16:creationId xmlns:a16="http://schemas.microsoft.com/office/drawing/2014/main" id="{3894D05A-5429-057B-4610-B4E55F94B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React Native;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72" name="Google Shape;472;p28">
            <a:extLst>
              <a:ext uri="{FF2B5EF4-FFF2-40B4-BE49-F238E27FC236}">
                <a16:creationId xmlns:a16="http://schemas.microsoft.com/office/drawing/2014/main" id="{37A728BE-868E-0285-EA1E-C24592A18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250" y="1218466"/>
            <a:ext cx="6969600" cy="3105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Baseado em react-native.js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endParaRPr lang="pt-BR" sz="2000" dirty="0">
              <a:solidFill>
                <a:schemeClr val="accent3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Possibilita a criação de aplicações móvel multiplataforma (Android e iOS) utilizando apenas </a:t>
            </a:r>
            <a:r>
              <a:rPr lang="pt-BR" sz="2000" b="1" dirty="0">
                <a:solidFill>
                  <a:schemeClr val="accent1"/>
                </a:solidFill>
              </a:rPr>
              <a:t>Javascript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endParaRPr lang="pt-BR" sz="2000" dirty="0">
              <a:solidFill>
                <a:schemeClr val="accent3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∗"/>
            </a:pPr>
            <a:r>
              <a:rPr lang="pt-BR" sz="2000" dirty="0">
                <a:solidFill>
                  <a:schemeClr val="accent3"/>
                </a:solidFill>
              </a:rPr>
              <a:t>Todo o código desenvolvido é convertido para </a:t>
            </a:r>
            <a:r>
              <a:rPr lang="pt-BR" sz="2000" b="1" dirty="0">
                <a:solidFill>
                  <a:schemeClr val="accent1"/>
                </a:solidFill>
              </a:rPr>
              <a:t>linguagem nativa </a:t>
            </a:r>
            <a:r>
              <a:rPr lang="pt-BR" sz="2000" dirty="0">
                <a:solidFill>
                  <a:schemeClr val="accent3"/>
                </a:solidFill>
              </a:rPr>
              <a:t>do sistema operacional, o que torna o app muito mais </a:t>
            </a:r>
            <a:r>
              <a:rPr lang="pt-BR" sz="2000" b="1" dirty="0">
                <a:solidFill>
                  <a:schemeClr val="accent1"/>
                </a:solidFill>
              </a:rPr>
              <a:t>fluido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73" name="Google Shape;473;p28">
            <a:extLst>
              <a:ext uri="{FF2B5EF4-FFF2-40B4-BE49-F238E27FC236}">
                <a16:creationId xmlns:a16="http://schemas.microsoft.com/office/drawing/2014/main" id="{D8011E7D-182B-B18D-1E36-C0FC038819C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>
            <a:extLst>
              <a:ext uri="{FF2B5EF4-FFF2-40B4-BE49-F238E27FC236}">
                <a16:creationId xmlns:a16="http://schemas.microsoft.com/office/drawing/2014/main" id="{9C73C136-451A-68BD-2187-BE4BBEE619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>
            <a:extLst>
              <a:ext uri="{FF2B5EF4-FFF2-40B4-BE49-F238E27FC236}">
                <a16:creationId xmlns:a16="http://schemas.microsoft.com/office/drawing/2014/main" id="{EF927DCE-9231-7DF7-5FAD-7B5B377D542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35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881623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React Native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881623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72;p28">
            <a:extLst>
              <a:ext uri="{FF2B5EF4-FFF2-40B4-BE49-F238E27FC236}">
                <a16:creationId xmlns:a16="http://schemas.microsoft.com/office/drawing/2014/main" id="{450992CC-50F6-12DF-6D8E-2E9339F58218}"/>
              </a:ext>
            </a:extLst>
          </p:cNvPr>
          <p:cNvSpPr txBox="1">
            <a:spLocks/>
          </p:cNvSpPr>
          <p:nvPr/>
        </p:nvSpPr>
        <p:spPr>
          <a:xfrm>
            <a:off x="1261049" y="1218466"/>
            <a:ext cx="3864108" cy="282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indent="-292100"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pt-BR" sz="1600" dirty="0"/>
              <a:t>Fornece um conjunto básico de componentes nativos independentes de plataforma, como </a:t>
            </a:r>
            <a:r>
              <a:rPr lang="pt-BR" sz="1600" dirty="0" err="1"/>
              <a:t>View</a:t>
            </a:r>
            <a:r>
              <a:rPr lang="pt-BR" sz="1600" dirty="0"/>
              <a:t>, </a:t>
            </a:r>
            <a:r>
              <a:rPr lang="pt-BR" sz="1600" dirty="0" err="1"/>
              <a:t>Text</a:t>
            </a:r>
            <a:r>
              <a:rPr lang="pt-BR" sz="1600" dirty="0"/>
              <a:t>, e </a:t>
            </a:r>
            <a:r>
              <a:rPr lang="pt-BR" sz="1600" dirty="0" err="1"/>
              <a:t>Image</a:t>
            </a:r>
            <a:endParaRPr lang="pt-BR" sz="1600" dirty="0"/>
          </a:p>
          <a:p>
            <a:pPr indent="-292100">
              <a:buClr>
                <a:schemeClr val="accent3"/>
              </a:buClr>
              <a:buSzPts val="1000"/>
              <a:buFont typeface="Fira Code"/>
              <a:buChar char="∗"/>
            </a:pPr>
            <a:endParaRPr lang="pt-BR" sz="1600" dirty="0"/>
          </a:p>
          <a:p>
            <a:pPr indent="-292100"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pt-BR" sz="1600" dirty="0"/>
              <a:t>São mapeados diretamente para os blocos de construção da interface do usuário nativos da plataforma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E0A771-D7F7-CD43-3E02-71189C6A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" r="8519"/>
          <a:stretch/>
        </p:blipFill>
        <p:spPr>
          <a:xfrm>
            <a:off x="5125156" y="918021"/>
            <a:ext cx="3781779" cy="32770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D1541A7F-7906-32D1-ECFC-3C9F1603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>
            <a:extLst>
              <a:ext uri="{FF2B5EF4-FFF2-40B4-BE49-F238E27FC236}">
                <a16:creationId xmlns:a16="http://schemas.microsoft.com/office/drawing/2014/main" id="{8F73AABD-BBCA-473C-4EE6-7A92C715F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42501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React Native </a:t>
            </a:r>
            <a:r>
              <a:rPr lang="en" dirty="0">
                <a:solidFill>
                  <a:schemeClr val="accent3"/>
                </a:solidFill>
              </a:rPr>
              <a:t>|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Atualização rápida;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3" name="Google Shape;473;p28">
            <a:extLst>
              <a:ext uri="{FF2B5EF4-FFF2-40B4-BE49-F238E27FC236}">
                <a16:creationId xmlns:a16="http://schemas.microsoft.com/office/drawing/2014/main" id="{52B2C590-6499-7087-C6DC-1A18EB370D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>
            <a:extLst>
              <a:ext uri="{FF2B5EF4-FFF2-40B4-BE49-F238E27FC236}">
                <a16:creationId xmlns:a16="http://schemas.microsoft.com/office/drawing/2014/main" id="{135D62AE-B4E9-F3AF-530D-5889510E97A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>
            <a:extLst>
              <a:ext uri="{FF2B5EF4-FFF2-40B4-BE49-F238E27FC236}">
                <a16:creationId xmlns:a16="http://schemas.microsoft.com/office/drawing/2014/main" id="{A0B3993B-62CF-0402-E0A8-D9546CA7C6E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23-fast refresh">
            <a:hlinkClick r:id="" action="ppaction://media"/>
            <a:extLst>
              <a:ext uri="{FF2B5EF4-FFF2-40B4-BE49-F238E27FC236}">
                <a16:creationId xmlns:a16="http://schemas.microsoft.com/office/drawing/2014/main" id="{EBBA7B78-678E-5AE8-BB9A-80A6D2146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1958" y="1257775"/>
            <a:ext cx="5648133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>
          <a:extLst>
            <a:ext uri="{FF2B5EF4-FFF2-40B4-BE49-F238E27FC236}">
              <a16:creationId xmlns:a16="http://schemas.microsoft.com/office/drawing/2014/main" id="{B32B4062-202E-9D05-5320-CFEACA5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>
            <a:extLst>
              <a:ext uri="{FF2B5EF4-FFF2-40B4-BE49-F238E27FC236}">
                <a16:creationId xmlns:a16="http://schemas.microsoft.com/office/drawing/2014/main" id="{054373D9-B23B-9235-1DE5-EE4246E217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380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Quem utiliza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>
            <a:extLst>
              <a:ext uri="{FF2B5EF4-FFF2-40B4-BE49-F238E27FC236}">
                <a16:creationId xmlns:a16="http://schemas.microsoft.com/office/drawing/2014/main" id="{68BDCEC5-A8B5-9097-9F32-65B3A631791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>
            <a:extLst>
              <a:ext uri="{FF2B5EF4-FFF2-40B4-BE49-F238E27FC236}">
                <a16:creationId xmlns:a16="http://schemas.microsoft.com/office/drawing/2014/main" id="{F29B4724-23CB-9329-8EFF-F5AD78C8751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38E1B306-73D6-85A3-6596-245C524C99D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B69F71A8-A56C-D30E-2101-8E864F279AFF}"/>
              </a:ext>
            </a:extLst>
          </p:cNvPr>
          <p:cNvGrpSpPr/>
          <p:nvPr/>
        </p:nvGrpSpPr>
        <p:grpSpPr>
          <a:xfrm>
            <a:off x="971935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ECD7927E-E0C6-7899-512C-7C1833FE721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>
              <a:extLst>
                <a:ext uri="{FF2B5EF4-FFF2-40B4-BE49-F238E27FC236}">
                  <a16:creationId xmlns:a16="http://schemas.microsoft.com/office/drawing/2014/main" id="{F72A338D-AE83-A555-82FC-51F094B68ADC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CBD354-1BB6-CCD0-0D85-4051B0F8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23" y="1596147"/>
            <a:ext cx="6245475" cy="21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0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>
          <a:extLst>
            <a:ext uri="{FF2B5EF4-FFF2-40B4-BE49-F238E27FC236}">
              <a16:creationId xmlns:a16="http://schemas.microsoft.com/office/drawing/2014/main" id="{AE630D74-D218-7A57-2A6B-E4547310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>
            <a:extLst>
              <a:ext uri="{FF2B5EF4-FFF2-40B4-BE49-F238E27FC236}">
                <a16:creationId xmlns:a16="http://schemas.microsoft.com/office/drawing/2014/main" id="{DDAD9A71-CDB7-1580-B1DF-113CD240C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380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Quem utiliza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>
            <a:extLst>
              <a:ext uri="{FF2B5EF4-FFF2-40B4-BE49-F238E27FC236}">
                <a16:creationId xmlns:a16="http://schemas.microsoft.com/office/drawing/2014/main" id="{3D6423D4-6331-BFFB-1CBA-4A1456F2EDC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>
            <a:extLst>
              <a:ext uri="{FF2B5EF4-FFF2-40B4-BE49-F238E27FC236}">
                <a16:creationId xmlns:a16="http://schemas.microsoft.com/office/drawing/2014/main" id="{3164248A-07FC-D7E6-6D25-24516EC16D7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4F2B7675-9901-7526-6280-844C5EE5204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DCD7D570-C622-7A45-9901-963E2D39BA4B}"/>
              </a:ext>
            </a:extLst>
          </p:cNvPr>
          <p:cNvGrpSpPr/>
          <p:nvPr/>
        </p:nvGrpSpPr>
        <p:grpSpPr>
          <a:xfrm>
            <a:off x="971935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3A2D9C62-8B68-0FF1-FA75-7EDB86E85367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>
              <a:extLst>
                <a:ext uri="{FF2B5EF4-FFF2-40B4-BE49-F238E27FC236}">
                  <a16:creationId xmlns:a16="http://schemas.microsoft.com/office/drawing/2014/main" id="{29D0967C-05ED-33B1-7993-D5FF55EB3A04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33B0EAED-BADE-7242-6E0F-FF489E12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52" y="1555533"/>
            <a:ext cx="6245475" cy="22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>
          <a:extLst>
            <a:ext uri="{FF2B5EF4-FFF2-40B4-BE49-F238E27FC236}">
              <a16:creationId xmlns:a16="http://schemas.microsoft.com/office/drawing/2014/main" id="{0E9C0801-7CC6-FF27-AFAE-5DA3C7F9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>
            <a:extLst>
              <a:ext uri="{FF2B5EF4-FFF2-40B4-BE49-F238E27FC236}">
                <a16:creationId xmlns:a16="http://schemas.microsoft.com/office/drawing/2014/main" id="{A97FF33C-8B7E-FB49-2E91-740412E43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380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Quem utiliza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>
            <a:extLst>
              <a:ext uri="{FF2B5EF4-FFF2-40B4-BE49-F238E27FC236}">
                <a16:creationId xmlns:a16="http://schemas.microsoft.com/office/drawing/2014/main" id="{644111FB-1944-2C8F-E095-A139ACBFA66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>
            <a:extLst>
              <a:ext uri="{FF2B5EF4-FFF2-40B4-BE49-F238E27FC236}">
                <a16:creationId xmlns:a16="http://schemas.microsoft.com/office/drawing/2014/main" id="{8FBF594C-A8CA-E765-4FF5-15B0C7A448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DF1BCF5A-B4AF-F424-3121-3F6F20E81A3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2F09519C-AE7F-7700-0C45-B627B472917A}"/>
              </a:ext>
            </a:extLst>
          </p:cNvPr>
          <p:cNvGrpSpPr/>
          <p:nvPr/>
        </p:nvGrpSpPr>
        <p:grpSpPr>
          <a:xfrm>
            <a:off x="971935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7D7C37AB-7E04-6010-0F85-DB486B66FF55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>
              <a:extLst>
                <a:ext uri="{FF2B5EF4-FFF2-40B4-BE49-F238E27FC236}">
                  <a16:creationId xmlns:a16="http://schemas.microsoft.com/office/drawing/2014/main" id="{230E8931-E863-87B2-A417-A863C59422D2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C2F0098-CE5D-A85A-AD23-53581F79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68" y="1522280"/>
            <a:ext cx="6870023" cy="21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6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>
          <a:extLst>
            <a:ext uri="{FF2B5EF4-FFF2-40B4-BE49-F238E27FC236}">
              <a16:creationId xmlns:a16="http://schemas.microsoft.com/office/drawing/2014/main" id="{DF36F733-DB12-7CDE-D7A6-474C8F99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>
            <a:extLst>
              <a:ext uri="{FF2B5EF4-FFF2-40B4-BE49-F238E27FC236}">
                <a16:creationId xmlns:a16="http://schemas.microsoft.com/office/drawing/2014/main" id="{2CD18A2C-34AA-C466-6B2F-8D6FD9D09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380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Quem utiliza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>
            <a:extLst>
              <a:ext uri="{FF2B5EF4-FFF2-40B4-BE49-F238E27FC236}">
                <a16:creationId xmlns:a16="http://schemas.microsoft.com/office/drawing/2014/main" id="{95386F60-ABDC-8BBB-AB47-BDC9B23CC71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>
            <a:extLst>
              <a:ext uri="{FF2B5EF4-FFF2-40B4-BE49-F238E27FC236}">
                <a16:creationId xmlns:a16="http://schemas.microsoft.com/office/drawing/2014/main" id="{BCAA463F-DD3F-3AFB-7063-3C3D2A82220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77579DDC-F3F3-B1C6-F515-31B2CEAA379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0F1A2933-D6E1-DFFF-C674-3B98E77CAF49}"/>
              </a:ext>
            </a:extLst>
          </p:cNvPr>
          <p:cNvGrpSpPr/>
          <p:nvPr/>
        </p:nvGrpSpPr>
        <p:grpSpPr>
          <a:xfrm>
            <a:off x="971935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3F188ACC-A564-C6D7-116C-B7EE626C1EE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>
              <a:extLst>
                <a:ext uri="{FF2B5EF4-FFF2-40B4-BE49-F238E27FC236}">
                  <a16:creationId xmlns:a16="http://schemas.microsoft.com/office/drawing/2014/main" id="{0F471B73-37BF-F4BA-6514-8FF511CD2B3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CC18E89-CD64-9864-5AFF-27EA7EA3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00" y="1513537"/>
            <a:ext cx="6870023" cy="21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59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>
          <a:extLst>
            <a:ext uri="{FF2B5EF4-FFF2-40B4-BE49-F238E27FC236}">
              <a16:creationId xmlns:a16="http://schemas.microsoft.com/office/drawing/2014/main" id="{64834F50-3434-311D-C6CE-B9485F94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>
            <a:extLst>
              <a:ext uri="{FF2B5EF4-FFF2-40B4-BE49-F238E27FC236}">
                <a16:creationId xmlns:a16="http://schemas.microsoft.com/office/drawing/2014/main" id="{8166EDFF-C6A1-0E3D-BAA8-C73C72899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380" y="720428"/>
            <a:ext cx="396990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Quem utiliza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>
            <a:extLst>
              <a:ext uri="{FF2B5EF4-FFF2-40B4-BE49-F238E27FC236}">
                <a16:creationId xmlns:a16="http://schemas.microsoft.com/office/drawing/2014/main" id="{EC8391C8-1BE2-444D-6206-5BB9BDB332B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>
            <a:extLst>
              <a:ext uri="{FF2B5EF4-FFF2-40B4-BE49-F238E27FC236}">
                <a16:creationId xmlns:a16="http://schemas.microsoft.com/office/drawing/2014/main" id="{78908197-C07C-9415-427F-6B323B1E1B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F64EAF6B-78F1-CB2B-F0F9-E37F4F85A4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7600CED6-059D-DD81-01DF-C8640A2C3CE4}"/>
              </a:ext>
            </a:extLst>
          </p:cNvPr>
          <p:cNvGrpSpPr/>
          <p:nvPr/>
        </p:nvGrpSpPr>
        <p:grpSpPr>
          <a:xfrm>
            <a:off x="971935" y="1362097"/>
            <a:ext cx="506100" cy="3566995"/>
            <a:chOff x="1084825" y="2556550"/>
            <a:chExt cx="506100" cy="2013475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54B98BF3-D670-4677-2B74-770608E7944C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>
              <a:extLst>
                <a:ext uri="{FF2B5EF4-FFF2-40B4-BE49-F238E27FC236}">
                  <a16:creationId xmlns:a16="http://schemas.microsoft.com/office/drawing/2014/main" id="{2AE5740E-098F-1543-9F98-7777BC8BF3A6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48DB91B-7E38-8BAF-3ACC-C8BFBFBB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40" y="1362097"/>
            <a:ext cx="6245475" cy="27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5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F56D4C7-771C-DAE5-8B12-B7B10821A91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CC9405F5-7EAA-18F2-DF8E-FEFEF653520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A027AD-5AB3-6FFA-0366-16BB7AC70DD2}"/>
              </a:ext>
            </a:extLst>
          </p:cNvPr>
          <p:cNvSpPr txBox="1"/>
          <p:nvPr/>
        </p:nvSpPr>
        <p:spPr>
          <a:xfrm>
            <a:off x="2280492" y="1620430"/>
            <a:ext cx="45775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2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sz="2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world!&lt;/</a:t>
            </a:r>
            <a:r>
              <a:rPr lang="en-US" sz="2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sz="2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Google Shape;854;p42">
            <a:extLst>
              <a:ext uri="{FF2B5EF4-FFF2-40B4-BE49-F238E27FC236}">
                <a16:creationId xmlns:a16="http://schemas.microsoft.com/office/drawing/2014/main" id="{50238DE0-0042-ECD6-81B0-2B25FA7361C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56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1813-4780-703F-ED83-661D2742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EF6A99C-B5C9-3E8B-2345-9F8FD39D680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371A006-3659-0724-00FB-3AE2BA90221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727FD1FD-CD57-F745-F0E1-05A1E9D16524}"/>
              </a:ext>
            </a:extLst>
          </p:cNvPr>
          <p:cNvSpPr txBox="1">
            <a:spLocks/>
          </p:cNvSpPr>
          <p:nvPr/>
        </p:nvSpPr>
        <p:spPr>
          <a:xfrm>
            <a:off x="962278" y="720428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Componentes são compilados </a:t>
            </a:r>
            <a:r>
              <a:rPr lang="pt-BR" sz="2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67D1F9A0-3679-8F6D-3996-ABC1442E1EFC}"/>
              </a:ext>
            </a:extLst>
          </p:cNvPr>
          <p:cNvGrpSpPr/>
          <p:nvPr/>
        </p:nvGrpSpPr>
        <p:grpSpPr>
          <a:xfrm>
            <a:off x="905833" y="1362097"/>
            <a:ext cx="506100" cy="35669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A2C6894B-7840-6FDF-B4D7-23F5CAFDBE63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58AB1F3B-78F2-C8F4-9801-3A6F0266AE54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866B3B1-01C7-2407-3311-ABD54E73908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451FB357-0E5A-6BCB-CF62-68EA0F6C0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61447"/>
              </p:ext>
            </p:extLst>
          </p:nvPr>
        </p:nvGraphicFramePr>
        <p:xfrm>
          <a:off x="1222872" y="1728755"/>
          <a:ext cx="7582960" cy="184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95740">
                  <a:extLst>
                    <a:ext uri="{9D8B030D-6E8A-4147-A177-3AD203B41FA5}">
                      <a16:colId xmlns:a16="http://schemas.microsoft.com/office/drawing/2014/main" val="2298763578"/>
                    </a:ext>
                  </a:extLst>
                </a:gridCol>
                <a:gridCol w="1895740">
                  <a:extLst>
                    <a:ext uri="{9D8B030D-6E8A-4147-A177-3AD203B41FA5}">
                      <a16:colId xmlns:a16="http://schemas.microsoft.com/office/drawing/2014/main" val="57511407"/>
                    </a:ext>
                  </a:extLst>
                </a:gridCol>
                <a:gridCol w="1895740">
                  <a:extLst>
                    <a:ext uri="{9D8B030D-6E8A-4147-A177-3AD203B41FA5}">
                      <a16:colId xmlns:a16="http://schemas.microsoft.com/office/drawing/2014/main" val="3137020579"/>
                    </a:ext>
                  </a:extLst>
                </a:gridCol>
                <a:gridCol w="1895740">
                  <a:extLst>
                    <a:ext uri="{9D8B030D-6E8A-4147-A177-3AD203B41FA5}">
                      <a16:colId xmlns:a16="http://schemas.microsoft.com/office/drawing/2014/main" val="3699820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Navegador</a:t>
                      </a:r>
                    </a:p>
                    <a:p>
                      <a:pPr algn="ctr"/>
                      <a:r>
                        <a:rPr lang="pt-BR" b="0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</a:t>
                      </a:r>
                      <a:r>
                        <a:rPr lang="pt-BR" b="0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-dom)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Componente nativo</a:t>
                      </a:r>
                    </a:p>
                    <a:p>
                      <a:pPr algn="ctr"/>
                      <a:r>
                        <a:rPr lang="pt-BR" b="0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(Android)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Componente nativo</a:t>
                      </a:r>
                    </a:p>
                    <a:p>
                      <a:pPr algn="ctr"/>
                      <a:r>
                        <a:rPr lang="pt-BR" b="0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(iOS)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React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Native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 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&lt;</a:t>
                      </a:r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div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android.View</a:t>
                      </a:r>
                      <a:endParaRPr lang="pt-BR" dirty="0">
                        <a:solidFill>
                          <a:schemeClr val="accent3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UIView</a:t>
                      </a:r>
                      <a:endParaRPr lang="pt-BR" dirty="0">
                        <a:solidFill>
                          <a:schemeClr val="accent3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&lt;</a:t>
                      </a:r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View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02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&lt;input&gt;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EditText</a:t>
                      </a:r>
                      <a:endParaRPr lang="pt-BR" dirty="0">
                        <a:solidFill>
                          <a:schemeClr val="accent3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UITextField</a:t>
                      </a:r>
                      <a:endParaRPr lang="pt-BR" dirty="0">
                        <a:solidFill>
                          <a:schemeClr val="accent3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&lt;</a:t>
                      </a:r>
                      <a:r>
                        <a:rPr lang="pt-BR" dirty="0" err="1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TextInput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68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9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2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28247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642909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2020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Testes; Inglês 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282487"/>
            <a:ext cx="628264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Trabalho em uma empresa multinacional: Dell</a:t>
            </a: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26562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4" y="2601224"/>
            <a:ext cx="5322621" cy="1794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</a:t>
            </a:r>
            <a:r>
              <a:rPr lang="pt-BR" dirty="0"/>
              <a:t>Design </a:t>
            </a:r>
            <a:r>
              <a:rPr lang="pt-BR" dirty="0" err="1"/>
              <a:t>patterns</a:t>
            </a:r>
            <a:r>
              <a:rPr lang="pt-BR" dirty="0"/>
              <a:t> &gt;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&lt; Tecnologias recentes &gt;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&lt; Gerenciamento de pessoas</a:t>
            </a:r>
          </a:p>
          <a:p>
            <a:pPr marL="0" lvl="0" indent="0"/>
            <a:r>
              <a:rPr lang="pt-BR" dirty="0"/>
              <a:t>  (feedbacks, motivação) &gt;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&lt; Aplicação do </a:t>
            </a:r>
            <a:r>
              <a:rPr lang="pt-BR" dirty="0" err="1"/>
              <a:t>scrum</a:t>
            </a:r>
            <a:r>
              <a:rPr lang="pt-BR" dirty="0"/>
              <a:t> 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26561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lead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Formação </a:t>
            </a:r>
            <a:r>
              <a:rPr lang="en" dirty="0">
                <a:solidFill>
                  <a:schemeClr val="accent2"/>
                </a:solidFill>
              </a:rPr>
              <a:t>‘Profissional’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Desenvolvimento de Aplicativos Móveis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BR" dirty="0"/>
              <a:t>faminas-2024.html</a:t>
            </a: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BR" dirty="0"/>
              <a:t>react-native.js</a:t>
            </a:r>
          </a:p>
        </p:txBody>
      </p:sp>
    </p:spTree>
    <p:extLst>
      <p:ext uri="{BB962C8B-B14F-4D97-AF65-F5344CB8AC3E}">
        <p14:creationId xmlns:p14="http://schemas.microsoft.com/office/powerpoint/2010/main" val="25324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4" grpId="0" build="p"/>
      <p:bldP spid="48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06C8-F4C9-2CB5-3EC6-51D0D21E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940FD851-5397-5ECE-CE1C-F64080C6597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FD74E26-CE4E-7464-2147-D0B900E5F37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4301A9EC-8EAB-9451-D1B4-A814906B9689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 a lógica? </a:t>
            </a:r>
            <a:r>
              <a:rPr lang="pt-BR" sz="2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F19015F7-B300-5A1F-4E1F-4F9FF5D5BAEF}"/>
              </a:ext>
            </a:extLst>
          </p:cNvPr>
          <p:cNvGrpSpPr/>
          <p:nvPr/>
        </p:nvGrpSpPr>
        <p:grpSpPr>
          <a:xfrm>
            <a:off x="905833" y="1362097"/>
            <a:ext cx="506100" cy="35669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AF3CB8A6-CFFE-A49E-0DC2-D31872A810FC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FF7277E-E11C-4832-4132-B968879461A8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27C098D-A201-867F-92FA-108928F0781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A71A87-4051-B854-7B9B-9A11E910C13A}"/>
              </a:ext>
            </a:extLst>
          </p:cNvPr>
          <p:cNvSpPr/>
          <p:nvPr/>
        </p:nvSpPr>
        <p:spPr>
          <a:xfrm>
            <a:off x="1859738" y="1169008"/>
            <a:ext cx="2500827" cy="498928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Elementos de interface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A60C845-4229-210A-7236-58C39BA043ED}"/>
              </a:ext>
            </a:extLst>
          </p:cNvPr>
          <p:cNvSpPr/>
          <p:nvPr/>
        </p:nvSpPr>
        <p:spPr>
          <a:xfrm>
            <a:off x="5607585" y="1169008"/>
            <a:ext cx="2500827" cy="498928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lógica</a:t>
            </a:r>
          </a:p>
        </p:txBody>
      </p:sp>
      <p:sp>
        <p:nvSpPr>
          <p:cNvPr id="16" name="Seta: da Esquerda para a Direita 15">
            <a:extLst>
              <a:ext uri="{FF2B5EF4-FFF2-40B4-BE49-F238E27FC236}">
                <a16:creationId xmlns:a16="http://schemas.microsoft.com/office/drawing/2014/main" id="{C13D325F-C992-ACA6-3074-596849863D93}"/>
              </a:ext>
            </a:extLst>
          </p:cNvPr>
          <p:cNvSpPr/>
          <p:nvPr/>
        </p:nvSpPr>
        <p:spPr>
          <a:xfrm>
            <a:off x="4606514" y="1239822"/>
            <a:ext cx="755122" cy="357300"/>
          </a:xfrm>
          <a:prstGeom prst="leftRightArrow">
            <a:avLst/>
          </a:prstGeom>
          <a:solidFill>
            <a:srgbClr val="B54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F30F876-3F39-1108-A290-1B7BB89DD6F1}"/>
              </a:ext>
            </a:extLst>
          </p:cNvPr>
          <p:cNvSpPr/>
          <p:nvPr/>
        </p:nvSpPr>
        <p:spPr>
          <a:xfrm>
            <a:off x="1859738" y="1764839"/>
            <a:ext cx="2500827" cy="498928"/>
          </a:xfrm>
          <a:prstGeom prst="roundRect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Componentes expostos pelo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Native</a:t>
            </a:r>
            <a:endParaRPr lang="pt-BR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B575E56-EE01-2C31-7EF1-F7E1C7DA9521}"/>
              </a:ext>
            </a:extLst>
          </p:cNvPr>
          <p:cNvSpPr/>
          <p:nvPr/>
        </p:nvSpPr>
        <p:spPr>
          <a:xfrm>
            <a:off x="5607585" y="1764839"/>
            <a:ext cx="2500827" cy="498928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Escrita por nós, em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JavaScript</a:t>
            </a:r>
            <a:endParaRPr lang="pt-BR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CF599E9-065E-4E4C-0091-3B13613DA786}"/>
              </a:ext>
            </a:extLst>
          </p:cNvPr>
          <p:cNvSpPr/>
          <p:nvPr/>
        </p:nvSpPr>
        <p:spPr>
          <a:xfrm>
            <a:off x="1892262" y="3681840"/>
            <a:ext cx="2500827" cy="498928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Compilados para componentes nativos</a:t>
            </a:r>
          </a:p>
        </p:txBody>
      </p:sp>
      <p:sp>
        <p:nvSpPr>
          <p:cNvPr id="20" name="Google Shape;459;p27">
            <a:extLst>
              <a:ext uri="{FF2B5EF4-FFF2-40B4-BE49-F238E27FC236}">
                <a16:creationId xmlns:a16="http://schemas.microsoft.com/office/drawing/2014/main" id="{4CE2D232-EC75-3700-7B49-45129078D881}"/>
              </a:ext>
            </a:extLst>
          </p:cNvPr>
          <p:cNvSpPr txBox="1">
            <a:spLocks/>
          </p:cNvSpPr>
          <p:nvPr/>
        </p:nvSpPr>
        <p:spPr>
          <a:xfrm>
            <a:off x="1312780" y="4188012"/>
            <a:ext cx="758295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500" dirty="0">
                <a:solidFill>
                  <a:schemeClr val="accent3"/>
                </a:solidFill>
                <a:latin typeface="Fira Code"/>
                <a:ea typeface="Fira Code"/>
                <a:cs typeface="Fira Code"/>
              </a:rPr>
              <a:t>&lt; </a:t>
            </a:r>
            <a:r>
              <a:rPr lang="pt-BR" sz="15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Threads: conjunto de instruções dentro de uma tarefa maior &gt;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FD4EC04-CA14-756F-BAFB-0BF64496A9AB}"/>
              </a:ext>
            </a:extLst>
          </p:cNvPr>
          <p:cNvSpPr/>
          <p:nvPr/>
        </p:nvSpPr>
        <p:spPr>
          <a:xfrm>
            <a:off x="5734154" y="3693501"/>
            <a:ext cx="2500827" cy="498928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Não é compilada!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90FF4F8-4D20-69DD-8F04-DBF8F093F484}"/>
              </a:ext>
            </a:extLst>
          </p:cNvPr>
          <p:cNvSpPr/>
          <p:nvPr/>
        </p:nvSpPr>
        <p:spPr>
          <a:xfrm>
            <a:off x="5734154" y="2841142"/>
            <a:ext cx="2500827" cy="730480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Thread Javascript, hospedada pelo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Native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(no app)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1C881ADC-656C-A73F-3F9C-02CAEF3D7502}"/>
              </a:ext>
            </a:extLst>
          </p:cNvPr>
          <p:cNvSpPr/>
          <p:nvPr/>
        </p:nvSpPr>
        <p:spPr>
          <a:xfrm>
            <a:off x="2867780" y="2581817"/>
            <a:ext cx="484741" cy="844429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C507AAE7-50FE-28A6-FD1F-8C5514CE3CDB}"/>
              </a:ext>
            </a:extLst>
          </p:cNvPr>
          <p:cNvSpPr/>
          <p:nvPr/>
        </p:nvSpPr>
        <p:spPr>
          <a:xfrm>
            <a:off x="6846792" y="2336063"/>
            <a:ext cx="275549" cy="422215"/>
          </a:xfrm>
          <a:prstGeom prst="downArrow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4C81-8B29-2655-84F4-86591862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5AB1EA6-E30A-C9F4-6214-383315344A5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40458F4-93EF-DCD0-7CF3-BD156FD1822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1CBFF6B0-6EDA-2423-937A-519D0F02AC58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Criando um novo app </a:t>
            </a:r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Native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sz="2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79F928BA-E8F3-79D1-9A7C-96A12445E45C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E0D0FD6C-550F-010B-CFEF-0DD5D6B6A0D0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A73EB3E-AB50-9E50-8917-304DFC885411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40995AE-4B17-4427-8DD6-D2B25C963BE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BD26817-3288-771E-A29C-A04D2ECA60CB}"/>
              </a:ext>
            </a:extLst>
          </p:cNvPr>
          <p:cNvSpPr/>
          <p:nvPr/>
        </p:nvSpPr>
        <p:spPr>
          <a:xfrm>
            <a:off x="1463128" y="1169007"/>
            <a:ext cx="3274122" cy="424921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 CLI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683A474-05DA-9554-024D-A55C00FE0F09}"/>
              </a:ext>
            </a:extLst>
          </p:cNvPr>
          <p:cNvSpPr/>
          <p:nvPr/>
        </p:nvSpPr>
        <p:spPr>
          <a:xfrm>
            <a:off x="1463128" y="1802157"/>
            <a:ext cx="3274122" cy="597341"/>
          </a:xfrm>
          <a:prstGeom prst="roundRect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Serviço de terceiro (grátis!)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FC6A83E-811B-5FEA-BFD3-648B89BF1ADD}"/>
              </a:ext>
            </a:extLst>
          </p:cNvPr>
          <p:cNvSpPr/>
          <p:nvPr/>
        </p:nvSpPr>
        <p:spPr>
          <a:xfrm>
            <a:off x="1463128" y="3082091"/>
            <a:ext cx="3274122" cy="597341"/>
          </a:xfrm>
          <a:prstGeom prst="roundRect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Muito prático, menos atrito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73BDCD-FA7E-3801-E3C4-A9C30D58C0C5}"/>
              </a:ext>
            </a:extLst>
          </p:cNvPr>
          <p:cNvSpPr/>
          <p:nvPr/>
        </p:nvSpPr>
        <p:spPr>
          <a:xfrm>
            <a:off x="1479636" y="3726370"/>
            <a:ext cx="3274122" cy="693641"/>
          </a:xfrm>
          <a:prstGeom prst="roundRect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Você pode deixar o ecossistema Expo a</a:t>
            </a:r>
          </a:p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qualquer momento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C9AD5F2-8F05-3C18-7215-F89242F5D166}"/>
              </a:ext>
            </a:extLst>
          </p:cNvPr>
          <p:cNvSpPr/>
          <p:nvPr/>
        </p:nvSpPr>
        <p:spPr>
          <a:xfrm>
            <a:off x="5304167" y="1802157"/>
            <a:ext cx="3274122" cy="597341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Desenvolvido pelo time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Native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e comunidade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F188758-8C4C-09FE-ED1D-16369A6BB32A}"/>
              </a:ext>
            </a:extLst>
          </p:cNvPr>
          <p:cNvSpPr/>
          <p:nvPr/>
        </p:nvSpPr>
        <p:spPr>
          <a:xfrm>
            <a:off x="5304167" y="1169006"/>
            <a:ext cx="3274122" cy="424921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Native</a:t>
            </a:r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CLI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6ACD654-06A0-D91E-BD47-C53B69235A25}"/>
              </a:ext>
            </a:extLst>
          </p:cNvPr>
          <p:cNvSpPr/>
          <p:nvPr/>
        </p:nvSpPr>
        <p:spPr>
          <a:xfrm>
            <a:off x="5304167" y="2456298"/>
            <a:ext cx="3274122" cy="723134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Desenvolvimento básico</a:t>
            </a:r>
          </a:p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(você precisa configurar</a:t>
            </a:r>
          </a:p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muito mais)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6F438D1-C43B-B75E-61E4-B7CE2EE0DD67}"/>
              </a:ext>
            </a:extLst>
          </p:cNvPr>
          <p:cNvSpPr/>
          <p:nvPr/>
        </p:nvSpPr>
        <p:spPr>
          <a:xfrm>
            <a:off x="5304167" y="3236232"/>
            <a:ext cx="3274122" cy="50405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Menos features práticas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AF66E83-5B9B-8C06-28CC-14F678638A8E}"/>
              </a:ext>
            </a:extLst>
          </p:cNvPr>
          <p:cNvSpPr/>
          <p:nvPr/>
        </p:nvSpPr>
        <p:spPr>
          <a:xfrm>
            <a:off x="1451645" y="2443894"/>
            <a:ext cx="3274122" cy="597341"/>
          </a:xfrm>
          <a:prstGeom prst="roundRect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 o desenvolvimento do app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20BF6A3-E88E-A09E-0291-1DF0F85DFCA5}"/>
              </a:ext>
            </a:extLst>
          </p:cNvPr>
          <p:cNvSpPr/>
          <p:nvPr/>
        </p:nvSpPr>
        <p:spPr>
          <a:xfrm>
            <a:off x="5304167" y="3792435"/>
            <a:ext cx="3274122" cy="50405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Fácil integração com o código fonte nativo</a:t>
            </a: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929FF1B3-44EC-F3B1-2027-B9728E777C0D}"/>
              </a:ext>
            </a:extLst>
          </p:cNvPr>
          <p:cNvSpPr/>
          <p:nvPr/>
        </p:nvSpPr>
        <p:spPr>
          <a:xfrm>
            <a:off x="4872087" y="1313572"/>
            <a:ext cx="297455" cy="174382"/>
          </a:xfrm>
          <a:prstGeom prst="rightArrow">
            <a:avLst/>
          </a:prstGeom>
          <a:solidFill>
            <a:srgbClr val="B54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0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56E5-1819-6F25-9428-238070AF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4361211-A3E2-00E3-4396-BA3BD900671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5512ED18-DFD4-01A7-4E80-4AFA1159259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47681452-47D1-E126-4365-757801FD61F7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97EB6647-7CBD-A665-205B-2C812E891EC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37E5AF76-2C79-F187-AAFC-F2DD918631B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B21EF371-A099-A5BF-9674-F846A38FCDC9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1BE52D31-F709-02C6-2C90-7E7F9A77BAD3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4B0527E-ECA8-753E-98E0-6C7DDC1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96" y="1197553"/>
            <a:ext cx="4387408" cy="27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0D8E-F3AD-2A44-FEF8-B8FC155E6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3C3F9EE-825F-0B6B-635B-67686AE7BC6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0DC9921F-BC03-E4B5-56ED-196BB3AA563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547FA29-A653-C2CA-857F-A8CCD323186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CC201E5-208D-CDEC-B66B-23563B4553B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19186AF-E893-1476-FEEE-94EE00A3E0D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B7566732-538B-5DDA-D09E-A1B4C65EA60F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E7F0C71-77B1-D946-2EBD-870C8811187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0E5C01-1973-712E-A09C-A73E8F71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61" y="847113"/>
            <a:ext cx="3699794" cy="3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94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E8297-0218-229B-FF73-6E1BD1A2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12C4B4B0-EAD5-BD45-2C7A-24C1F4C0993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69C6EFD-793D-516C-9DE0-B91E5963555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46AF5E93-D448-EBB1-4DD7-1A64D2999E5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1D790D6E-18B5-B031-2467-0D3F668F112D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BDF38789-AD4C-7B1B-3B16-3E21E39EF34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2BCC30C6-ED96-A35C-939A-DA927BAB29F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786E52D-E873-3224-91EA-28912C4412D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CF24BB-7EC0-1650-5CFF-A031A1CA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10" y="732870"/>
            <a:ext cx="4179979" cy="36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96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AEB9-3A36-3975-9145-682D7E59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C2A068E-5AA5-977E-BABC-2EFD8406A10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3741081-D226-E426-AAB2-5DA61303DA6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DE5E0A21-0C13-F18C-8B3A-F36864D1D13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E19A7E1B-92F7-7588-DD19-06B9F1DC420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5AFD93AC-86AE-3C2F-C8E1-815BDD8E481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EB56F1C8-DCF0-9732-F464-DADE0D71B11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CA97656-A41E-C702-052F-5265446B097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A99827-14DF-66BF-F639-2D26D8A4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15" y="829197"/>
            <a:ext cx="3671168" cy="34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57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9E4A4-A47B-8823-758E-3320D8AB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5FA290C-4A10-13BB-5942-EBB0B0D5A8F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FC359C7-B123-97A4-BCBB-0298F91F865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FA3E6D3C-BF94-8E27-1C21-15BD7A27B8E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742BD21-2F41-C83D-1D81-2470F01DD253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90B69534-19F4-FC52-9AE2-C476F3CBFA67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F30C869-45AB-B015-EB01-0E65C2962492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7C4797F1-F6DF-D164-3ECB-5B62028EBC9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D3952C-67A6-B289-FEFF-9E685575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41" y="932282"/>
            <a:ext cx="3363449" cy="37999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FC9D042-C49D-AA2C-9D17-EAD224DF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33" y="982376"/>
            <a:ext cx="3406386" cy="37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3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4B03-5676-BB5A-716A-BBC03990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96D2158E-3C97-2B0D-1D99-DC01876B31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58B1ECD7-2719-8076-BEDB-57B67459705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EA83F829-016A-84B5-E1D3-13F81390F14F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 Go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987DA0E6-23ED-65F4-F71B-42CE1D6B53C4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40314F3C-7CA9-23AF-BACA-533B917A115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4C690FD-FB98-C39F-5156-897262115EA8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CE58BD6-8874-15AD-B448-FAA3D6556339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5" name="Google Shape;472;p28">
            <a:extLst>
              <a:ext uri="{FF2B5EF4-FFF2-40B4-BE49-F238E27FC236}">
                <a16:creationId xmlns:a16="http://schemas.microsoft.com/office/drawing/2014/main" id="{80E0923C-A743-D6E7-39C9-4000285031D7}"/>
              </a:ext>
            </a:extLst>
          </p:cNvPr>
          <p:cNvSpPr txBox="1">
            <a:spLocks/>
          </p:cNvSpPr>
          <p:nvPr/>
        </p:nvSpPr>
        <p:spPr>
          <a:xfrm>
            <a:off x="1351719" y="742462"/>
            <a:ext cx="7582960" cy="34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dirty="0"/>
              <a:t>Expo Go é um </a:t>
            </a:r>
            <a:r>
              <a:rPr lang="pt-BR" dirty="0" err="1"/>
              <a:t>sandbox</a:t>
            </a:r>
            <a:r>
              <a:rPr lang="pt-BR" dirty="0"/>
              <a:t> gratuito e de código aberto para aprender e experimentar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 em dispositivos Android e iOS.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dirty="0"/>
              <a:t>Você pode instalá-lo diretamente das lojas de aplicativos e colocá-lo em funcionamento em minutos – sem necessidade de instalar um conjunto de ferramentas nativo e compilar um aplicativo.</a:t>
            </a:r>
          </a:p>
        </p:txBody>
      </p:sp>
    </p:spTree>
    <p:extLst>
      <p:ext uri="{BB962C8B-B14F-4D97-AF65-F5344CB8AC3E}">
        <p14:creationId xmlns:p14="http://schemas.microsoft.com/office/powerpoint/2010/main" val="1041890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1590-28A4-EFEB-C483-410DBB22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997BE03-29E0-7E58-37DE-0DEE480F017B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51F4F8B-8092-B15F-EAD2-A586C57F8CC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81684582-5601-DF6F-3788-89ECF1C72D75}"/>
              </a:ext>
            </a:extLst>
          </p:cNvPr>
          <p:cNvSpPr txBox="1">
            <a:spLocks/>
          </p:cNvSpPr>
          <p:nvPr/>
        </p:nvSpPr>
        <p:spPr>
          <a:xfrm>
            <a:off x="962278" y="489071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Expo Go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0F04F6A5-161E-06A3-2DA4-5E2F0629FE51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22BF1F5-8BC8-FA37-2619-8591114AA8F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68367119-C84E-1DD3-6CA7-EEB8CBFFB16A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880A2B8-56C6-1965-C562-6D784646724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C1B7BE7-66AC-51B7-493A-97263705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34" y="947415"/>
            <a:ext cx="5558933" cy="3513079"/>
          </a:xfrm>
          <a:prstGeom prst="rect">
            <a:avLst/>
          </a:prstGeom>
        </p:spPr>
      </p:pic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AB0FDB57-68BE-84B6-962F-D72C7EB8AD05}"/>
              </a:ext>
            </a:extLst>
          </p:cNvPr>
          <p:cNvSpPr/>
          <p:nvPr/>
        </p:nvSpPr>
        <p:spPr>
          <a:xfrm>
            <a:off x="4566025" y="2798284"/>
            <a:ext cx="1009200" cy="4989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7237AF-AFC6-DB63-7F2F-06E56F2AFE52}"/>
              </a:ext>
            </a:extLst>
          </p:cNvPr>
          <p:cNvSpPr txBox="1"/>
          <p:nvPr/>
        </p:nvSpPr>
        <p:spPr>
          <a:xfrm>
            <a:off x="4307596" y="2521442"/>
            <a:ext cx="15643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Carrega o projeto</a:t>
            </a:r>
          </a:p>
        </p:txBody>
      </p:sp>
    </p:spTree>
    <p:extLst>
      <p:ext uri="{BB962C8B-B14F-4D97-AF65-F5344CB8AC3E}">
        <p14:creationId xmlns:p14="http://schemas.microsoft.com/office/powerpoint/2010/main" val="4060111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7866-162A-30AA-861F-001D67CD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3E56A86E-A8BD-1BDE-7CA9-6E288FD3D24B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54B784CE-FEFC-51DE-D13A-4DBBFB805BE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1B2ACB0-800C-2524-8510-B7CE86F1869A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Documentação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1E30A388-8A4C-CC29-AD03-C12771FCD839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6145E3F-F560-4EDE-ECB4-91FA65EA85E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0095E58-F64D-6370-0C44-DCF7473EBD0C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BFC52E1-02E8-41CA-3A34-9BD46C81879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723A79F-6204-B05B-3DFB-EA202F6D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78" y="1080018"/>
            <a:ext cx="4105494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28247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1590924" y="2280492"/>
            <a:ext cx="2975101" cy="183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&lt; </a:t>
            </a:r>
            <a:r>
              <a:rPr lang="pt-BR" dirty="0"/>
              <a:t>Bom convívio com os stakeholders</a:t>
            </a:r>
            <a:r>
              <a:rPr lang="en" dirty="0"/>
              <a:t> &gt;</a:t>
            </a:r>
          </a:p>
          <a:p>
            <a:pPr marL="0" lvl="0" indent="0"/>
            <a:endParaRPr lang="en" dirty="0"/>
          </a:p>
          <a:p>
            <a:pPr marL="0" lvl="0" indent="0"/>
            <a:r>
              <a:rPr lang="en" dirty="0"/>
              <a:t>&lt; </a:t>
            </a:r>
            <a:r>
              <a:rPr lang="pt-BR" dirty="0"/>
              <a:t>Liberdade de trabalho (horário) </a:t>
            </a:r>
            <a:r>
              <a:rPr lang="en" dirty="0"/>
              <a:t>&gt;</a:t>
            </a:r>
          </a:p>
          <a:p>
            <a:pPr marL="0" lvl="0" indent="0"/>
            <a:endParaRPr lang="en" dirty="0"/>
          </a:p>
          <a:p>
            <a:pPr marL="0" indent="0"/>
            <a:r>
              <a:rPr lang="pt-BR" dirty="0"/>
              <a:t>&lt; Liberdade tecnológica &gt;</a:t>
            </a:r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282487"/>
            <a:ext cx="628264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Grupo Sapiens - remoto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Formação </a:t>
            </a:r>
            <a:r>
              <a:rPr lang="en" dirty="0">
                <a:solidFill>
                  <a:schemeClr val="accent2"/>
                </a:solidFill>
              </a:rPr>
              <a:t>‘Profissional’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Desenvolvimento de Aplicativos Móveis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BR" dirty="0"/>
              <a:t>faminas-2024.html</a:t>
            </a: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BR" dirty="0"/>
              <a:t>react-native.js</a:t>
            </a: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id="{152780BA-DACA-9B89-5DE6-9974DFEEE6BA}"/>
              </a:ext>
            </a:extLst>
          </p:cNvPr>
          <p:cNvSpPr txBox="1">
            <a:spLocks/>
          </p:cNvSpPr>
          <p:nvPr/>
        </p:nvSpPr>
        <p:spPr>
          <a:xfrm>
            <a:off x="1590925" y="1857569"/>
            <a:ext cx="2975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dirty="0">
                <a:solidFill>
                  <a:schemeClr val="accent6"/>
                </a:solidFill>
              </a:rPr>
              <a:t>[</a:t>
            </a:r>
            <a:r>
              <a:rPr lang="pt-BR" dirty="0"/>
              <a:t>Vantagens</a:t>
            </a:r>
            <a:r>
              <a:rPr lang="pt-BR" dirty="0">
                <a:solidFill>
                  <a:schemeClr val="accent6"/>
                </a:solidFill>
              </a:rPr>
              <a:t>]</a:t>
            </a:r>
            <a:r>
              <a:rPr lang="pt-BR" dirty="0"/>
              <a:t> 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9" name="Google Shape;481;p29">
            <a:extLst>
              <a:ext uri="{FF2B5EF4-FFF2-40B4-BE49-F238E27FC236}">
                <a16:creationId xmlns:a16="http://schemas.microsoft.com/office/drawing/2014/main" id="{408177F6-F77A-4EFE-8F7B-5432EC7A6275}"/>
              </a:ext>
            </a:extLst>
          </p:cNvPr>
          <p:cNvSpPr txBox="1">
            <a:spLocks/>
          </p:cNvSpPr>
          <p:nvPr/>
        </p:nvSpPr>
        <p:spPr>
          <a:xfrm>
            <a:off x="5478048" y="2347163"/>
            <a:ext cx="2975101" cy="172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dirty="0"/>
              <a:t>&lt; Gestão do tempo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Gestão de projetos &gt;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&lt; Se manter atualizado &gt;</a:t>
            </a:r>
          </a:p>
        </p:txBody>
      </p:sp>
      <p:sp>
        <p:nvSpPr>
          <p:cNvPr id="10" name="Google Shape;501;p30">
            <a:extLst>
              <a:ext uri="{FF2B5EF4-FFF2-40B4-BE49-F238E27FC236}">
                <a16:creationId xmlns:a16="http://schemas.microsoft.com/office/drawing/2014/main" id="{794BF870-EDE2-9F08-65A9-4B3D0FDEABF1}"/>
              </a:ext>
            </a:extLst>
          </p:cNvPr>
          <p:cNvSpPr txBox="1">
            <a:spLocks/>
          </p:cNvSpPr>
          <p:nvPr/>
        </p:nvSpPr>
        <p:spPr>
          <a:xfrm>
            <a:off x="5478049" y="1855731"/>
            <a:ext cx="2975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dirty="0">
                <a:solidFill>
                  <a:schemeClr val="accent6"/>
                </a:solidFill>
              </a:rPr>
              <a:t>[</a:t>
            </a:r>
            <a:r>
              <a:rPr lang="pt-BR" dirty="0">
                <a:solidFill>
                  <a:schemeClr val="bg1"/>
                </a:solidFill>
              </a:rPr>
              <a:t>Desafios</a:t>
            </a:r>
            <a:r>
              <a:rPr lang="pt-BR" dirty="0">
                <a:solidFill>
                  <a:schemeClr val="accent6"/>
                </a:solidFill>
              </a:rPr>
              <a:t>]</a:t>
            </a:r>
            <a:r>
              <a:rPr lang="pt-BR" dirty="0"/>
              <a:t> 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E690-2A78-9976-C4DD-6757F35F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BDDDCD5-D675-3EAB-8E0C-58317CA575C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44DC6DA-40DD-4E77-A122-189E2615844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AB0E6E1-145F-DD1F-0DBB-B4180D254BC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Configuração de ambiente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6289ACB9-FCB1-4FE6-D572-8CA444B538B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8C77788F-B015-AED3-6C73-4DD9BCA2A50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4BB6F578-42A1-1712-2040-58856E1D672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C76BF03-E5EA-BC05-626D-5B56645F378B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06F281-FC14-6250-729D-71ADD2DAFA95}"/>
              </a:ext>
            </a:extLst>
          </p:cNvPr>
          <p:cNvSpPr txBox="1"/>
          <p:nvPr/>
        </p:nvSpPr>
        <p:spPr>
          <a:xfrm>
            <a:off x="1981405" y="1797202"/>
            <a:ext cx="5544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npx</a:t>
            </a:r>
            <a:r>
              <a:rPr lang="en-US" sz="20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create-expo-app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FaminasADS</a:t>
            </a:r>
            <a:endParaRPr lang="en-US" sz="2000" b="0" dirty="0">
              <a:solidFill>
                <a:schemeClr val="accent3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000" b="0" dirty="0">
              <a:solidFill>
                <a:schemeClr val="accent3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</a:t>
            </a:r>
            <a:r>
              <a:rPr lang="en-US" sz="20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FaminasADS</a:t>
            </a:r>
            <a:endParaRPr lang="en-US" sz="2000" b="0" dirty="0">
              <a:solidFill>
                <a:schemeClr val="accent3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0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npx</a:t>
            </a:r>
            <a:r>
              <a:rPr lang="en-US" sz="20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expo start</a:t>
            </a:r>
          </a:p>
        </p:txBody>
      </p:sp>
    </p:spTree>
    <p:extLst>
      <p:ext uri="{BB962C8B-B14F-4D97-AF65-F5344CB8AC3E}">
        <p14:creationId xmlns:p14="http://schemas.microsoft.com/office/powerpoint/2010/main" val="219629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0736-5991-F917-6F22-2811C4E2C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7B8CCD26-2B6E-F7F4-F39E-862D3C6BD50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3C97168-9CC7-D4FD-0E54-6B781348178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8D6C87CD-5827-9552-F6C5-482E4119E62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Configuração de ambiente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30511155-C200-A0A8-97FA-D826A932A1F4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305FF0BC-5198-CF78-95D7-1584DB3CA2C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0CA1C149-FEEC-104B-A5D3-B00574DFE5CE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D2764E2-BDFD-37D2-CF52-918BF109D03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9FD90E-216B-14F7-4F4B-0204D713D071}"/>
              </a:ext>
            </a:extLst>
          </p:cNvPr>
          <p:cNvSpPr txBox="1"/>
          <p:nvPr/>
        </p:nvSpPr>
        <p:spPr>
          <a:xfrm>
            <a:off x="1411933" y="1290824"/>
            <a:ext cx="7127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 </a:t>
            </a:r>
            <a:r>
              <a:rPr lang="en-US" sz="20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arabéns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! &gt;</a:t>
            </a:r>
          </a:p>
          <a:p>
            <a:endParaRPr lang="en-US" sz="1050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Você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executou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seu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primeiro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app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em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React Native com </a:t>
            </a:r>
            <a:r>
              <a:rPr lang="en-US" sz="2000" b="0" dirty="0" err="1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sucesso</a:t>
            </a:r>
            <a:r>
              <a:rPr lang="en-US" sz="2000" b="0" dirty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! &gt;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6DF06-B7E3-A8C6-C824-39FA0547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41" y="2675578"/>
            <a:ext cx="1561368" cy="15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72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DD124-0192-76FC-E96E-35ED1463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4A9534D-E55A-E365-0D3C-C118260AC32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9D5BDC8-4E71-4399-4339-42D89641717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15B00AD-3899-ABBD-CDBC-658BC8915C2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Simulador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BE7D4998-B668-B7E4-51E8-796CA03E8C6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04779C16-29FB-A710-01F7-54BA04AD99A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D5D0A9DA-9CA4-7C82-F1BE-F06C55D5BFF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360E6A46-B896-E803-F6C3-DB6B740BEE8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039C286-5E43-6ED8-42CB-23DCAEB96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358" y="1273610"/>
            <a:ext cx="2888633" cy="28886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91911F6-C95A-090E-6F96-B9D7A85DE9F8}"/>
              </a:ext>
            </a:extLst>
          </p:cNvPr>
          <p:cNvSpPr txBox="1"/>
          <p:nvPr/>
        </p:nvSpPr>
        <p:spPr>
          <a:xfrm>
            <a:off x="4873416" y="2217832"/>
            <a:ext cx="3723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Android Studio</a:t>
            </a:r>
            <a:endParaRPr lang="en-US" sz="4000" dirty="0">
              <a:solidFill>
                <a:schemeClr val="accent3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71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0C0C-93B0-D774-390E-6FD7C1E6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644CD1D2-BA70-7156-7281-A33C7A40150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9BAE84C-E01B-81D9-5444-CF5A7C85204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D811F32C-B3DA-7552-A592-D02150438001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Principais conceitos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3EE44C0D-2A3B-0AE5-66D0-BF0FFFCC019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89520154-F027-AE2E-0033-1D6D5839B9C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8ED92EB5-4D39-4EF2-17D5-55455FF93531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03F672B-995C-4360-DCA6-2CFFABBA27C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D22A3185-24B8-E950-8DF3-B2971FCBF15E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37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Utilizar os componentes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Native</a:t>
            </a:r>
            <a:r>
              <a:rPr lang="pt-BR" sz="1800" dirty="0"/>
              <a:t> e construir interfaces;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Estilizar aplicativos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Native</a:t>
            </a:r>
            <a:r>
              <a:rPr lang="pt-BR" sz="1800" dirty="0"/>
              <a:t>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Adicionar interatividade e gerenciar estado;</a:t>
            </a:r>
          </a:p>
        </p:txBody>
      </p:sp>
    </p:spTree>
    <p:extLst>
      <p:ext uri="{BB962C8B-B14F-4D97-AF65-F5344CB8AC3E}">
        <p14:creationId xmlns:p14="http://schemas.microsoft.com/office/powerpoint/2010/main" val="593752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12B49-D202-7C60-D8C0-D5AA10D38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251F134-5923-1A1B-E58A-E0F442E9633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C49779BA-02DA-A001-24BF-C953179CE39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6AB4C6B2-566C-438F-9A7D-4B1AA5F70DDC}"/>
              </a:ext>
            </a:extLst>
          </p:cNvPr>
          <p:cNvSpPr txBox="1">
            <a:spLocks/>
          </p:cNvSpPr>
          <p:nvPr/>
        </p:nvSpPr>
        <p:spPr>
          <a:xfrm>
            <a:off x="774545" y="2322286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Lista de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D88711F-6009-B629-F95A-7C81D9CED673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82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7B48-FA17-4F23-ACC1-0C1F5424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677048F-E902-FB7E-F0F1-6C2186C71CF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0941C877-5F8A-6853-E735-01EA3BA311E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1C1A2991-4493-4566-1A51-493685993A5F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Não existe CSS!</a:t>
            </a: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AA7D8727-C2C7-04D1-D842-69305C64E755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90DF7020-6711-A59F-8324-A4681657B2A0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24719806-C5E0-A851-34CF-6AC16F27A3D3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1066259-722E-9AAA-289B-4B569CD8E82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2271B6-73E5-F927-690C-FAFF85F5180B}"/>
              </a:ext>
            </a:extLst>
          </p:cNvPr>
          <p:cNvSpPr/>
          <p:nvPr/>
        </p:nvSpPr>
        <p:spPr>
          <a:xfrm>
            <a:off x="1859738" y="1532568"/>
            <a:ext cx="2500827" cy="498928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Estilos </a:t>
            </a:r>
            <a:r>
              <a:rPr lang="pt-BR" b="1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inline</a:t>
            </a:r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F7AF43E-BC00-C30F-07B9-A2BB8434F32F}"/>
              </a:ext>
            </a:extLst>
          </p:cNvPr>
          <p:cNvSpPr/>
          <p:nvPr/>
        </p:nvSpPr>
        <p:spPr>
          <a:xfrm>
            <a:off x="5607585" y="1532568"/>
            <a:ext cx="2500827" cy="498928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Objetos </a:t>
            </a:r>
            <a:r>
              <a:rPr lang="pt-BR" b="1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StyleSheet</a:t>
            </a:r>
            <a:r>
              <a:rPr lang="pt-BR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(folha de estilo) </a:t>
            </a:r>
          </a:p>
        </p:txBody>
      </p:sp>
      <p:sp>
        <p:nvSpPr>
          <p:cNvPr id="11" name="Seta: da Esquerda para a Direita 10">
            <a:extLst>
              <a:ext uri="{FF2B5EF4-FFF2-40B4-BE49-F238E27FC236}">
                <a16:creationId xmlns:a16="http://schemas.microsoft.com/office/drawing/2014/main" id="{13DDF8AD-5A37-BEB1-759F-D1F5F1DFE98E}"/>
              </a:ext>
            </a:extLst>
          </p:cNvPr>
          <p:cNvSpPr/>
          <p:nvPr/>
        </p:nvSpPr>
        <p:spPr>
          <a:xfrm>
            <a:off x="4606514" y="1603382"/>
            <a:ext cx="755122" cy="357300"/>
          </a:xfrm>
          <a:prstGeom prst="leftRightArrow">
            <a:avLst/>
          </a:prstGeom>
          <a:solidFill>
            <a:srgbClr val="B54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1343A09-4E93-017A-7482-17823F383588}"/>
              </a:ext>
            </a:extLst>
          </p:cNvPr>
          <p:cNvSpPr/>
          <p:nvPr/>
        </p:nvSpPr>
        <p:spPr>
          <a:xfrm>
            <a:off x="1859737" y="2375162"/>
            <a:ext cx="6248669" cy="50405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Escrito em Javascript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75F3036-7A13-E9CE-4DB1-78696766A3C5}"/>
              </a:ext>
            </a:extLst>
          </p:cNvPr>
          <p:cNvSpPr/>
          <p:nvPr/>
        </p:nvSpPr>
        <p:spPr>
          <a:xfrm>
            <a:off x="1859737" y="3103695"/>
            <a:ext cx="6248669" cy="50405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Baseado na sintaxe CSS, mas apenas um subconjunto de propriedades e features são aceitas</a:t>
            </a:r>
          </a:p>
        </p:txBody>
      </p:sp>
    </p:spTree>
    <p:extLst>
      <p:ext uri="{BB962C8B-B14F-4D97-AF65-F5344CB8AC3E}">
        <p14:creationId xmlns:p14="http://schemas.microsoft.com/office/powerpoint/2010/main" val="33347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5898-859C-0EC0-6567-AFD04EA8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D8523C6-ACBE-588B-0B7C-5761F19CEC0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C9EFA7ED-31A0-CA01-5810-BD6FA51E158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B84A4555-763C-9FBC-8FDD-E396F17D469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73EE0E7B-D6A5-EB39-B895-35447B9F9D5E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F37B6DFA-D5D1-04E6-E7DD-40178DBCB69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0D8E9896-69D3-5E92-0ED3-AD0480EC839B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2DD5B41E-4323-736D-6A41-B0AB994AFAF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56B384C5-6DE0-18E0-011A-98E50AE44AA1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7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Layouts são tipicamente criados com </a:t>
            </a:r>
            <a:r>
              <a:rPr lang="pt-BR" sz="1800" dirty="0" err="1"/>
              <a:t>Flexbox</a:t>
            </a:r>
            <a:r>
              <a:rPr lang="pt-BR" sz="1800" dirty="0"/>
              <a:t>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Muito parecido com o </a:t>
            </a:r>
            <a:r>
              <a:rPr lang="pt-BR" sz="1800" dirty="0" err="1"/>
              <a:t>Flexbox</a:t>
            </a:r>
            <a:r>
              <a:rPr lang="pt-BR" sz="1800" dirty="0"/>
              <a:t> CSS nos navegadores;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Define como os elementos ficarão posicionados dentro de containers;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Posicionamento é controlado via as configurações de estilo aplicadas no elemento container;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488467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D5DD3-74A1-627E-DF89-95650F62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6062CEC-6EBD-4DFB-D63D-ADD88480955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8B08F275-6BA8-81FA-DADB-4BDE0BF26D4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901BE58D-FEED-95D6-9A57-092FD7DF8D0F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AB2EB839-2B27-1264-D075-278569F9114E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601F820B-E01C-6059-B807-E2DB1C2D976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35B39755-219F-8E9F-D632-0050272956C3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067366B-3BE5-9201-3819-FB5AA218316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164918-6E78-138B-3F85-6E339B65CA04}"/>
              </a:ext>
            </a:extLst>
          </p:cNvPr>
          <p:cNvSpPr txBox="1"/>
          <p:nvPr/>
        </p:nvSpPr>
        <p:spPr>
          <a:xfrm>
            <a:off x="1395447" y="1081119"/>
            <a:ext cx="7285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D1CF6FF-46ED-9BC1-2118-08068DFF825F}"/>
              </a:ext>
            </a:extLst>
          </p:cNvPr>
          <p:cNvSpPr/>
          <p:nvPr/>
        </p:nvSpPr>
        <p:spPr>
          <a:xfrm>
            <a:off x="2344482" y="2688119"/>
            <a:ext cx="4134116" cy="1730991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8DD2F80-629A-8B38-4EF7-2F73EB89A1A3}"/>
              </a:ext>
            </a:extLst>
          </p:cNvPr>
          <p:cNvSpPr/>
          <p:nvPr/>
        </p:nvSpPr>
        <p:spPr>
          <a:xfrm>
            <a:off x="2654234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DF3BF82-E6EF-2692-031F-26F5E4F041F8}"/>
              </a:ext>
            </a:extLst>
          </p:cNvPr>
          <p:cNvSpPr/>
          <p:nvPr/>
        </p:nvSpPr>
        <p:spPr>
          <a:xfrm>
            <a:off x="2654232" y="3340218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5634E38-4B2B-574D-CFFC-49E00E8E575D}"/>
              </a:ext>
            </a:extLst>
          </p:cNvPr>
          <p:cNvSpPr/>
          <p:nvPr/>
        </p:nvSpPr>
        <p:spPr>
          <a:xfrm>
            <a:off x="2654232" y="3857946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6A3FFCD2-EC67-0A82-85FE-D562BF238BEE}"/>
              </a:ext>
            </a:extLst>
          </p:cNvPr>
          <p:cNvSpPr/>
          <p:nvPr/>
        </p:nvSpPr>
        <p:spPr>
          <a:xfrm>
            <a:off x="1509316" y="2687787"/>
            <a:ext cx="591216" cy="171896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principal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60AD710F-545F-8817-B968-2A520B3BE055}"/>
              </a:ext>
            </a:extLst>
          </p:cNvPr>
          <p:cNvSpPr/>
          <p:nvPr/>
        </p:nvSpPr>
        <p:spPr>
          <a:xfrm rot="16200000">
            <a:off x="4023763" y="409902"/>
            <a:ext cx="591216" cy="3964553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transversal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6E35FD0-2CC2-1296-E661-5B65733515C8}"/>
              </a:ext>
            </a:extLst>
          </p:cNvPr>
          <p:cNvSpPr/>
          <p:nvPr/>
        </p:nvSpPr>
        <p:spPr>
          <a:xfrm>
            <a:off x="5844148" y="1000751"/>
            <a:ext cx="2937653" cy="911561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 elemento (container) deve expandir para ocupar todo espaço disponível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458424B-A8C0-0952-6DCA-F6D0FDEBD25B}"/>
              </a:ext>
            </a:extLst>
          </p:cNvPr>
          <p:cNvSpPr/>
          <p:nvPr/>
        </p:nvSpPr>
        <p:spPr>
          <a:xfrm>
            <a:off x="1414497" y="1109694"/>
            <a:ext cx="1039279" cy="271977"/>
          </a:xfrm>
          <a:prstGeom prst="roundRect">
            <a:avLst/>
          </a:prstGeom>
          <a:noFill/>
          <a:ln>
            <a:solidFill>
              <a:srgbClr val="7B25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00F10F45-48EB-A4C4-5E06-BDD50618D047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2453776" y="1245683"/>
            <a:ext cx="3390372" cy="210849"/>
          </a:xfrm>
          <a:prstGeom prst="bentConnector3">
            <a:avLst/>
          </a:prstGeom>
          <a:ln>
            <a:solidFill>
              <a:srgbClr val="7B2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54F2604-CDFB-75DA-EF88-CF0C6DB9C5DE}"/>
              </a:ext>
            </a:extLst>
          </p:cNvPr>
          <p:cNvSpPr/>
          <p:nvPr/>
        </p:nvSpPr>
        <p:spPr>
          <a:xfrm>
            <a:off x="1414496" y="1374418"/>
            <a:ext cx="2719354" cy="271977"/>
          </a:xfrm>
          <a:prstGeom prst="roundRect">
            <a:avLst/>
          </a:prstGeom>
          <a:noFill/>
          <a:ln>
            <a:solidFill>
              <a:srgbClr val="7B25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3A752079-AF7C-601E-B52E-C3FAD0DE97F2}"/>
              </a:ext>
            </a:extLst>
          </p:cNvPr>
          <p:cNvSpPr/>
          <p:nvPr/>
        </p:nvSpPr>
        <p:spPr>
          <a:xfrm>
            <a:off x="5844148" y="1201514"/>
            <a:ext cx="2937653" cy="911561"/>
          </a:xfrm>
          <a:prstGeom prst="roundRect">
            <a:avLst/>
          </a:prstGeom>
          <a:solidFill>
            <a:srgbClr val="7B2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Controla as orientações dos eixos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04184C30-0DEB-8C13-2A05-10F3E5C3703F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133850" y="1510407"/>
            <a:ext cx="1710298" cy="146888"/>
          </a:xfrm>
          <a:prstGeom prst="bentConnector3">
            <a:avLst/>
          </a:prstGeom>
          <a:ln>
            <a:solidFill>
              <a:srgbClr val="7B2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3798-FA42-379C-8018-BFC913AE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FC2F7D0-8A77-5CA7-A459-5E9AADDADA2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1C8483CD-4677-7075-9595-DD030F393DF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B704F578-771C-3674-6A77-60412D54DB21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0C91BC33-A203-8A8F-CA5F-CDA5B9C29392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2282CB6F-54E6-4555-2452-A4CB34931CE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500E00C-9AD8-ECBB-ED06-7C403C0D7DE2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4481608C-8D01-993B-8E98-3145E664A11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A42C37-02F0-F764-BED7-D904C72EECA4}"/>
              </a:ext>
            </a:extLst>
          </p:cNvPr>
          <p:cNvSpPr txBox="1"/>
          <p:nvPr/>
        </p:nvSpPr>
        <p:spPr>
          <a:xfrm>
            <a:off x="1395447" y="1081119"/>
            <a:ext cx="7285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3EEDB20-9CF6-2987-898B-48BC6312F853}"/>
              </a:ext>
            </a:extLst>
          </p:cNvPr>
          <p:cNvSpPr/>
          <p:nvPr/>
        </p:nvSpPr>
        <p:spPr>
          <a:xfrm>
            <a:off x="2344482" y="2688119"/>
            <a:ext cx="4134116" cy="1730991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58E839E-9021-720B-4066-F2A8F89277F4}"/>
              </a:ext>
            </a:extLst>
          </p:cNvPr>
          <p:cNvSpPr/>
          <p:nvPr/>
        </p:nvSpPr>
        <p:spPr>
          <a:xfrm>
            <a:off x="2654234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A8EEFE6-E402-F784-3CC6-0DFB4C96EE84}"/>
              </a:ext>
            </a:extLst>
          </p:cNvPr>
          <p:cNvSpPr/>
          <p:nvPr/>
        </p:nvSpPr>
        <p:spPr>
          <a:xfrm>
            <a:off x="3183703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4F4CBE3-18F2-5A7B-9B12-D704EE1342A4}"/>
              </a:ext>
            </a:extLst>
          </p:cNvPr>
          <p:cNvSpPr/>
          <p:nvPr/>
        </p:nvSpPr>
        <p:spPr>
          <a:xfrm>
            <a:off x="3713172" y="2800996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00CB0BD-5E21-6D24-6B61-8C2CA6745740}"/>
              </a:ext>
            </a:extLst>
          </p:cNvPr>
          <p:cNvSpPr/>
          <p:nvPr/>
        </p:nvSpPr>
        <p:spPr>
          <a:xfrm>
            <a:off x="1509316" y="2687787"/>
            <a:ext cx="591216" cy="171896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transversal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105F059A-D5C3-59D9-4D15-EC6384AB502F}"/>
              </a:ext>
            </a:extLst>
          </p:cNvPr>
          <p:cNvSpPr/>
          <p:nvPr/>
        </p:nvSpPr>
        <p:spPr>
          <a:xfrm rot="16200000">
            <a:off x="4023763" y="409902"/>
            <a:ext cx="591216" cy="3964553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principal</a:t>
            </a:r>
          </a:p>
        </p:txBody>
      </p:sp>
    </p:spTree>
    <p:extLst>
      <p:ext uri="{BB962C8B-B14F-4D97-AF65-F5344CB8AC3E}">
        <p14:creationId xmlns:p14="http://schemas.microsoft.com/office/powerpoint/2010/main" val="11133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3ECA-3530-F9F7-9E66-B77A6487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95CC2E8C-3136-72A9-F14D-87124747016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0F2D006D-9FE9-CDD5-5FEF-F773B38FDCD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2A42A2D9-DCB4-EECF-AFE6-B3840241C62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CAF1A1C9-CCBB-86E5-1263-5C8B2217B0B1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B6056FF9-A61F-0CB0-DBFC-F84AA0C2E6D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0D7F9BF-D605-81EA-62EF-134195518DF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5158F13-294B-F7DC-1CE3-CA7E6A0F974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03D5B0-81B7-2D42-CF73-43DD202040F9}"/>
              </a:ext>
            </a:extLst>
          </p:cNvPr>
          <p:cNvSpPr txBox="1"/>
          <p:nvPr/>
        </p:nvSpPr>
        <p:spPr>
          <a:xfrm>
            <a:off x="1395447" y="1081119"/>
            <a:ext cx="7285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1FA8C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row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CE3D22-1461-F799-7737-A2F7DC7007D6}"/>
              </a:ext>
            </a:extLst>
          </p:cNvPr>
          <p:cNvSpPr/>
          <p:nvPr/>
        </p:nvSpPr>
        <p:spPr>
          <a:xfrm>
            <a:off x="2344482" y="2688119"/>
            <a:ext cx="4134116" cy="1730991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D10D6AD-4833-AB3F-45AF-3A2C04B1CAD7}"/>
              </a:ext>
            </a:extLst>
          </p:cNvPr>
          <p:cNvSpPr/>
          <p:nvPr/>
        </p:nvSpPr>
        <p:spPr>
          <a:xfrm>
            <a:off x="2654234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982DD26-612E-B150-F772-AEDD4F336478}"/>
              </a:ext>
            </a:extLst>
          </p:cNvPr>
          <p:cNvSpPr/>
          <p:nvPr/>
        </p:nvSpPr>
        <p:spPr>
          <a:xfrm>
            <a:off x="4198115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53B7CDD-515F-58BF-C50E-CEE685C16EF5}"/>
              </a:ext>
            </a:extLst>
          </p:cNvPr>
          <p:cNvSpPr/>
          <p:nvPr/>
        </p:nvSpPr>
        <p:spPr>
          <a:xfrm>
            <a:off x="5741997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79ED4D27-F1AF-C7DC-8DDA-238058C69988}"/>
              </a:ext>
            </a:extLst>
          </p:cNvPr>
          <p:cNvSpPr/>
          <p:nvPr/>
        </p:nvSpPr>
        <p:spPr>
          <a:xfrm>
            <a:off x="1509316" y="2687787"/>
            <a:ext cx="591216" cy="171896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transversal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FDE12983-585B-7D9A-D19A-3AE8FE1B843D}"/>
              </a:ext>
            </a:extLst>
          </p:cNvPr>
          <p:cNvSpPr/>
          <p:nvPr/>
        </p:nvSpPr>
        <p:spPr>
          <a:xfrm rot="16200000">
            <a:off x="4023763" y="409902"/>
            <a:ext cx="591216" cy="3964553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principal</a:t>
            </a:r>
          </a:p>
        </p:txBody>
      </p:sp>
    </p:spTree>
    <p:extLst>
      <p:ext uri="{BB962C8B-B14F-4D97-AF65-F5344CB8AC3E}">
        <p14:creationId xmlns:p14="http://schemas.microsoft.com/office/powerpoint/2010/main" val="13361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358440" y="1144250"/>
            <a:ext cx="8116068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</a:t>
            </a:r>
            <a:r>
              <a:rPr lang="en" dirty="0">
                <a:solidFill>
                  <a:schemeClr val="accent2"/>
                </a:solidFill>
              </a:rPr>
              <a:t>de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175940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Utilizando React Native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33640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Aplicativos Móveis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358440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1F318C-8AA3-97CC-85D1-34D2B8C11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13" y="1979482"/>
            <a:ext cx="2443915" cy="24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78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14E1-338F-F7B2-F44F-36EDA56C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F9AB140-CF6E-7CAD-4A23-A68F63585E5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9CFF0F14-2F52-229B-E3AF-349938CB4F2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D3FA1DD7-14D1-226D-DE5E-9E83231D9494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789ADB4D-C585-3ADB-05A7-62F5133E4351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AF12E9E9-295D-EEB8-6A52-AF7375B06293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B082DB51-D95A-E0C2-49B4-412373DC338A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736B6D8-BE93-1072-6F5C-AD542DD7A1E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A82C65C9-667B-CE26-64B5-B8829B2E936B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7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Toda </a:t>
            </a:r>
            <a:r>
              <a:rPr lang="pt-BR" sz="1800" dirty="0" err="1"/>
              <a:t>View</a:t>
            </a:r>
            <a:r>
              <a:rPr lang="pt-BR" sz="1800" dirty="0"/>
              <a:t>, por padrão utiliza </a:t>
            </a:r>
            <a:r>
              <a:rPr lang="pt-BR" sz="1800" dirty="0" err="1"/>
              <a:t>flexbox</a:t>
            </a:r>
            <a:r>
              <a:rPr lang="pt-BR" sz="1800" dirty="0"/>
              <a:t>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Toda </a:t>
            </a:r>
            <a:r>
              <a:rPr lang="pt-BR" sz="1800" dirty="0" err="1"/>
              <a:t>View</a:t>
            </a:r>
            <a:r>
              <a:rPr lang="pt-BR" sz="1800" dirty="0"/>
              <a:t>, por padrão utiliza </a:t>
            </a:r>
            <a:r>
              <a:rPr lang="pt-BR" sz="1800" dirty="0" err="1"/>
              <a:t>flexDirection</a:t>
            </a:r>
            <a:r>
              <a:rPr lang="pt-BR" sz="1800" dirty="0"/>
              <a:t>: ‘</a:t>
            </a:r>
            <a:r>
              <a:rPr lang="pt-BR" sz="1800" dirty="0" err="1"/>
              <a:t>column</a:t>
            </a:r>
            <a:r>
              <a:rPr lang="pt-BR" sz="1800" dirty="0"/>
              <a:t>’. (De cima para baixo)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9584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A7AC-20C8-B3BF-8145-C42CCF039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A22C041-9D08-A11A-5E0E-CC480A8E81C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653B46C-8E4E-608E-C6CB-03679088BD0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E920C204-3656-AB68-79FD-D9E42C3848C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52236802-6E22-B816-1917-94C25AA06E99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55B5460C-B867-0CF3-1CCA-7F8A790FD81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6D3D577-93E5-BCFE-A3FA-4F1F8B4D3D97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1E7F790E-E35C-D984-79A9-FA42E0B618F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0161FEE7-7BD0-788A-B794-733D87610213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7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Toda </a:t>
            </a:r>
            <a:r>
              <a:rPr lang="pt-BR" sz="1800" dirty="0" err="1"/>
              <a:t>View</a:t>
            </a:r>
            <a:r>
              <a:rPr lang="pt-BR" sz="1800" dirty="0"/>
              <a:t>, por padrão utiliza </a:t>
            </a:r>
            <a:r>
              <a:rPr lang="pt-BR" sz="1800" dirty="0" err="1"/>
              <a:t>flexbox</a:t>
            </a:r>
            <a:r>
              <a:rPr lang="pt-BR" sz="1800" dirty="0"/>
              <a:t>;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Toda </a:t>
            </a:r>
            <a:r>
              <a:rPr lang="pt-BR" sz="1800" dirty="0" err="1"/>
              <a:t>View</a:t>
            </a:r>
            <a:r>
              <a:rPr lang="pt-BR" sz="1800" dirty="0"/>
              <a:t>, por padrão utiliza </a:t>
            </a:r>
            <a:r>
              <a:rPr lang="pt-BR" sz="1800" dirty="0" err="1"/>
              <a:t>flexDirection</a:t>
            </a:r>
            <a:r>
              <a:rPr lang="pt-BR" sz="1800" dirty="0"/>
              <a:t>: ‘</a:t>
            </a:r>
            <a:r>
              <a:rPr lang="pt-BR" sz="1800" dirty="0" err="1"/>
              <a:t>column</a:t>
            </a:r>
            <a:r>
              <a:rPr lang="pt-BR" sz="1800" dirty="0"/>
              <a:t>’. (De cima para baixo)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490594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F23-CF01-B520-A3FF-830E0DCBB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928C61C-BD36-A4D1-0A79-7A7CB134E4D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E5661C9-C7A7-1584-F803-6F1B9E8D484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1F306B66-A31F-15E5-2D5F-4D7F9532A638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Flexbox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6F42534D-795C-9ACF-34CC-7102B7701BAB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C941D5C9-7D60-8E06-5D8D-D0B5AB1DEA49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D7E14EE6-4267-CAE1-B670-EBFF423BE14C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4921B7D-65CF-F3E5-908F-7AC853A42C3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5ADDB5-64AB-A8EC-4674-ABB5C1F3786B}"/>
              </a:ext>
            </a:extLst>
          </p:cNvPr>
          <p:cNvSpPr txBox="1"/>
          <p:nvPr/>
        </p:nvSpPr>
        <p:spPr>
          <a:xfrm>
            <a:off x="1395447" y="1081119"/>
            <a:ext cx="7285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1FA8C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row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1DB19DC-FE69-354C-7E65-A588BEA6E97E}"/>
              </a:ext>
            </a:extLst>
          </p:cNvPr>
          <p:cNvSpPr/>
          <p:nvPr/>
        </p:nvSpPr>
        <p:spPr>
          <a:xfrm>
            <a:off x="2344482" y="2688119"/>
            <a:ext cx="4134116" cy="1730991"/>
          </a:xfrm>
          <a:prstGeom prst="roundRect">
            <a:avLst/>
          </a:prstGeom>
          <a:solidFill>
            <a:srgbClr val="522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ACB56CD-5E57-047D-A3C8-FA11E2A12982}"/>
              </a:ext>
            </a:extLst>
          </p:cNvPr>
          <p:cNvSpPr/>
          <p:nvPr/>
        </p:nvSpPr>
        <p:spPr>
          <a:xfrm>
            <a:off x="2654234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AA0DA3-3A4D-44CD-0FD5-C404955DE386}"/>
              </a:ext>
            </a:extLst>
          </p:cNvPr>
          <p:cNvSpPr/>
          <p:nvPr/>
        </p:nvSpPr>
        <p:spPr>
          <a:xfrm>
            <a:off x="4198115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700005F-7613-4BB8-2279-8631A2D033EF}"/>
              </a:ext>
            </a:extLst>
          </p:cNvPr>
          <p:cNvSpPr/>
          <p:nvPr/>
        </p:nvSpPr>
        <p:spPr>
          <a:xfrm>
            <a:off x="5741997" y="2822065"/>
            <a:ext cx="439434" cy="416573"/>
          </a:xfrm>
          <a:prstGeom prst="roundRect">
            <a:avLst/>
          </a:prstGeom>
          <a:solidFill>
            <a:srgbClr val="A76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1FAF475-FD3B-8268-A73D-B3217796C655}"/>
              </a:ext>
            </a:extLst>
          </p:cNvPr>
          <p:cNvSpPr/>
          <p:nvPr/>
        </p:nvSpPr>
        <p:spPr>
          <a:xfrm>
            <a:off x="1509316" y="2687787"/>
            <a:ext cx="591216" cy="171896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transversal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E781DDD3-9275-EE35-265E-CA00553FA1C0}"/>
              </a:ext>
            </a:extLst>
          </p:cNvPr>
          <p:cNvSpPr/>
          <p:nvPr/>
        </p:nvSpPr>
        <p:spPr>
          <a:xfrm rot="16200000">
            <a:off x="4023763" y="409902"/>
            <a:ext cx="591216" cy="3964553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Eixo principal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885E2FA-A530-27C8-FE76-C0F3E124E7A9}"/>
              </a:ext>
            </a:extLst>
          </p:cNvPr>
          <p:cNvSpPr/>
          <p:nvPr/>
        </p:nvSpPr>
        <p:spPr>
          <a:xfrm>
            <a:off x="1411933" y="1593788"/>
            <a:ext cx="3574737" cy="271977"/>
          </a:xfrm>
          <a:prstGeom prst="roundRect">
            <a:avLst/>
          </a:prstGeom>
          <a:noFill/>
          <a:ln>
            <a:solidFill>
              <a:srgbClr val="7B25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0CD82DD7-B5F1-3C79-99F1-6CADC9A1A709}"/>
              </a:ext>
            </a:extLst>
          </p:cNvPr>
          <p:cNvCxnSpPr>
            <a:cxnSpLocks/>
            <a:stCxn id="5" idx="1"/>
            <a:endCxn id="17" idx="0"/>
          </p:cNvCxnSpPr>
          <p:nvPr/>
        </p:nvCxnSpPr>
        <p:spPr>
          <a:xfrm rot="10800000" flipH="1" flipV="1">
            <a:off x="1411933" y="1729777"/>
            <a:ext cx="925162" cy="662402"/>
          </a:xfrm>
          <a:prstGeom prst="bentConnector3">
            <a:avLst>
              <a:gd name="adj1" fmla="val -16664"/>
            </a:avLst>
          </a:prstGeom>
          <a:ln>
            <a:solidFill>
              <a:srgbClr val="7B2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01FDAE1-4E9E-4566-64F8-46BD9A7B1646}"/>
              </a:ext>
            </a:extLst>
          </p:cNvPr>
          <p:cNvSpPr/>
          <p:nvPr/>
        </p:nvSpPr>
        <p:spPr>
          <a:xfrm>
            <a:off x="1436739" y="1852515"/>
            <a:ext cx="3574737" cy="271977"/>
          </a:xfrm>
          <a:prstGeom prst="roundRect">
            <a:avLst/>
          </a:prstGeom>
          <a:noFill/>
          <a:ln>
            <a:solidFill>
              <a:srgbClr val="7B25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3C204879-C361-8134-847D-BDE52CA61622}"/>
              </a:ext>
            </a:extLst>
          </p:cNvPr>
          <p:cNvCxnSpPr>
            <a:cxnSpLocks/>
            <a:stCxn id="22" idx="1"/>
            <a:endCxn id="16" idx="0"/>
          </p:cNvCxnSpPr>
          <p:nvPr/>
        </p:nvCxnSpPr>
        <p:spPr>
          <a:xfrm rot="10800000" flipH="1" flipV="1">
            <a:off x="1436738" y="1988503"/>
            <a:ext cx="368185" cy="699283"/>
          </a:xfrm>
          <a:prstGeom prst="bentConnector4">
            <a:avLst>
              <a:gd name="adj1" fmla="val -47649"/>
              <a:gd name="adj2" fmla="val 59723"/>
            </a:avLst>
          </a:prstGeom>
          <a:ln>
            <a:solidFill>
              <a:srgbClr val="7B2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" grpId="0" animBg="1"/>
      <p:bldP spid="5" grpId="1" animBg="1"/>
      <p:bldP spid="2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4F41-C95F-6676-B007-9976D89D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50BF3046-27F1-3B99-52BE-3DD141110B4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12346C5-C19A-0A8A-DBC9-DB9930D5193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609FC85-0DD8-4134-F09D-B5393AF54521}"/>
              </a:ext>
            </a:extLst>
          </p:cNvPr>
          <p:cNvSpPr txBox="1">
            <a:spLocks/>
          </p:cNvSpPr>
          <p:nvPr/>
        </p:nvSpPr>
        <p:spPr>
          <a:xfrm>
            <a:off x="774545" y="2322286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Lista de tarefas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D8ADE9C-A396-3DAB-BBE6-81E44033A4E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02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EC3D-8F1F-00BD-98E6-E29AB2985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9D4A8662-11B1-5A65-9FCC-AC8968E6678A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B91374C-EF28-3662-1D50-A35374E8A8D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97FD0AB8-E3E5-7D0D-D1F2-C623A9C479E8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Adicionar espaçamento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1C68F6E-9ABE-DC22-FDEF-CC95819512F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D2D143F-CCB6-B5D9-3A99-3F31B97E3D12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49218444-E512-4C0A-3B1D-B02EF8D0003A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CA766D1-B21F-B357-67A9-FC6B113DE56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5A3FD1-D439-5EC1-20E2-6A432B95200F}"/>
              </a:ext>
            </a:extLst>
          </p:cNvPr>
          <p:cNvSpPr txBox="1"/>
          <p:nvPr/>
        </p:nvSpPr>
        <p:spPr>
          <a:xfrm>
            <a:off x="2279342" y="1015814"/>
            <a:ext cx="45764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paddingTop</a:t>
            </a:r>
            <a:r>
              <a:rPr lang="pt-BR" b="0" dirty="0">
                <a:solidFill>
                  <a:srgbClr val="FF79C6"/>
                </a:solidFill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latin typeface="Consolas" panose="020B0609020204030204" pitchFamily="49" charset="0"/>
              </a:rPr>
              <a:t>50</a:t>
            </a:r>
            <a:r>
              <a:rPr lang="pt-BR" b="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paddingHorizontal</a:t>
            </a:r>
            <a:r>
              <a:rPr lang="pt-BR" b="0" dirty="0">
                <a:solidFill>
                  <a:srgbClr val="FF79C6"/>
                </a:solidFill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latin typeface="Consolas" panose="020B0609020204030204" pitchFamily="49" charset="0"/>
              </a:rPr>
              <a:t>16</a:t>
            </a:r>
            <a:endParaRPr lang="pt-BR" b="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09183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72FD2-0DEF-F6D1-A69D-AAA2A7FF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BFFEA09-4FAF-0D79-D66D-D9805C1036B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F2F14A5E-97D9-996F-9C4D-1D0BCC5EDCF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24DEB16-6B7D-BD61-37FD-FEDF75C1337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Adicionar estilo input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10AA8CC7-5A78-C6F6-04FC-CCB7BE5112D8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FA235F8-06AD-BB90-BE88-28C5657C69C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68F4EB76-D75E-028A-4EEE-CF2174B33416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4B3476E2-340D-AE21-DAEF-C9579F3A4F1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46A7CC61-7405-4AC4-65D0-B8118610D37A}"/>
              </a:ext>
            </a:extLst>
          </p:cNvPr>
          <p:cNvSpPr/>
          <p:nvPr/>
        </p:nvSpPr>
        <p:spPr>
          <a:xfrm rot="10800000">
            <a:off x="3519571" y="1836289"/>
            <a:ext cx="591216" cy="848449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151891-AFF2-E19C-E95E-3A0B7F94F0D6}"/>
              </a:ext>
            </a:extLst>
          </p:cNvPr>
          <p:cNvSpPr txBox="1"/>
          <p:nvPr/>
        </p:nvSpPr>
        <p:spPr>
          <a:xfrm>
            <a:off x="1257057" y="1421999"/>
            <a:ext cx="7288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ACC92C-AE0E-871F-90E1-1EA6C9D2CAE5}"/>
              </a:ext>
            </a:extLst>
          </p:cNvPr>
          <p:cNvSpPr txBox="1"/>
          <p:nvPr/>
        </p:nvSpPr>
        <p:spPr>
          <a:xfrm>
            <a:off x="1257057" y="2247978"/>
            <a:ext cx="45764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ccc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marginRight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43240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0E5B7-DC09-6F4C-4CEE-BC3B29DB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2C101C2-CF3F-677D-C285-5CB4CE7D1FB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1BDBF352-056C-6420-2A9B-BE42F589903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C408BEA-F0DF-59F8-215A-A0442BEB0B9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Alinha botão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237B94E3-A2EC-4C64-3DFD-E435DC6B4F2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0EA44-7E76-514B-6131-79646AC0F109}"/>
              </a:ext>
            </a:extLst>
          </p:cNvPr>
          <p:cNvSpPr txBox="1"/>
          <p:nvPr/>
        </p:nvSpPr>
        <p:spPr>
          <a:xfrm>
            <a:off x="1331652" y="1365575"/>
            <a:ext cx="7582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63F03B7-974A-DC37-D153-E8E8BD21D705}"/>
              </a:ext>
            </a:extLst>
          </p:cNvPr>
          <p:cNvSpPr/>
          <p:nvPr/>
        </p:nvSpPr>
        <p:spPr>
          <a:xfrm rot="16200000">
            <a:off x="666670" y="1111807"/>
            <a:ext cx="591216" cy="848449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95DE5A-8436-EA4B-A190-0DE4F47A219C}"/>
              </a:ext>
            </a:extLst>
          </p:cNvPr>
          <p:cNvSpPr txBox="1"/>
          <p:nvPr/>
        </p:nvSpPr>
        <p:spPr>
          <a:xfrm>
            <a:off x="1411933" y="2444834"/>
            <a:ext cx="45764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borderBottomWidth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borderBottomColor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ccc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2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1B36-9CB1-FE1F-9AF0-C3172EAC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825FA70-1541-146F-4411-BFC50567355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D8709B3-9655-8AC1-1162-EDEEDE91F12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73702DDE-3220-63FC-A4BD-909ED822EC76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Dividir tela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5EE8C30-BB14-E901-5D94-C61A63FFA5F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11FB06D-B523-8FF0-9C35-AD528BD7A4CF}"/>
              </a:ext>
            </a:extLst>
          </p:cNvPr>
          <p:cNvSpPr/>
          <p:nvPr/>
        </p:nvSpPr>
        <p:spPr>
          <a:xfrm rot="16200000">
            <a:off x="666669" y="2576623"/>
            <a:ext cx="591216" cy="848449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92ACFE-09E6-C851-BEA9-0444DF976B00}"/>
              </a:ext>
            </a:extLst>
          </p:cNvPr>
          <p:cNvSpPr txBox="1"/>
          <p:nvPr/>
        </p:nvSpPr>
        <p:spPr>
          <a:xfrm>
            <a:off x="878889" y="1554423"/>
            <a:ext cx="87533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65043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3A26-0C88-F184-049C-69A029CEF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FF27E87D-8555-EE91-5D41-8200875A87D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DFCB2611-2464-FE7D-380C-B1F006CB45D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FEB103B-3086-443C-3396-93EF6C3750A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Dividir tela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B84EDEF-A3D7-ABD0-7B73-6B5FB0C4D9F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6AEE631C-45BD-5293-1211-671BEBF48876}"/>
              </a:ext>
            </a:extLst>
          </p:cNvPr>
          <p:cNvSpPr/>
          <p:nvPr/>
        </p:nvSpPr>
        <p:spPr>
          <a:xfrm rot="16200000">
            <a:off x="2035038" y="247998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3E1CA5-5E4C-03CA-FE0A-EBB5DE6D6D5D}"/>
              </a:ext>
            </a:extLst>
          </p:cNvPr>
          <p:cNvSpPr txBox="1"/>
          <p:nvPr/>
        </p:nvSpPr>
        <p:spPr>
          <a:xfrm>
            <a:off x="2279342" y="1338979"/>
            <a:ext cx="53643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borderBottomWidth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borderBottomColor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ccc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9FF375C-41A1-0AC0-2E53-92EED8C57FAE}"/>
              </a:ext>
            </a:extLst>
          </p:cNvPr>
          <p:cNvSpPr/>
          <p:nvPr/>
        </p:nvSpPr>
        <p:spPr>
          <a:xfrm rot="16200000">
            <a:off x="2035038" y="3171057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891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D8DD7-D30C-CD30-7886-B871CB29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745ADA43-E5F4-46D9-9000-E737BCE01D1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A3D70D3-6EFD-BDCB-BAEF-D8EF408B33D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66D89D0-334C-3E3C-E9CA-7F2F74DFE0E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D79A112E-F2ED-B2B2-85D3-57DBC8D02BCC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1FB0DC7C-D496-EFB6-DF6A-A18901C1D907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D7A82228-E38C-F1A3-A29A-66A01EFE85E3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E3119112-5C26-C6F0-D0A8-B759659E8A5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01E35CD9-C070-7C76-3EBA-59FBC1802C1A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7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A manipulação de eventos é feita da mesma forma que nos aplicativos web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Podemos adicionar ouvintes de eventos e conecta-los a f</a:t>
            </a:r>
            <a:r>
              <a:rPr lang="pt-BR" sz="1800" dirty="0">
                <a:solidFill>
                  <a:schemeClr val="accent3"/>
                </a:solidFill>
              </a:rPr>
              <a:t>unções manipuladoras de eventos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3"/>
                </a:solidFill>
              </a:rPr>
              <a:t>Podemos gerenciar o estado do seu componente com o Hook </a:t>
            </a:r>
            <a:r>
              <a:rPr lang="pt-BR" sz="1800" dirty="0" err="1">
                <a:solidFill>
                  <a:schemeClr val="accent3"/>
                </a:solidFill>
              </a:rPr>
              <a:t>useState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9638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CBCE6-3D06-FBC1-8E35-692D57A98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614E0A35-87FB-8C36-8D71-7D0DD05DAE1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300F8D2-CAFC-0532-DDAC-20B6C483357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6CDFC12-E0FC-846B-2C4B-81BB8B4319B6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A74B3742-DA68-AC89-06F1-CFFF792BC8AD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67A67B3F-50AA-C14B-232B-ABD0FFF2FED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266B95A-F837-A60C-779B-C93B83ED63F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377EC5C0-8615-984D-CB92-36F6DD57FAC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5BE748-6DB7-5593-591F-5F11DC4F37B2}"/>
              </a:ext>
            </a:extLst>
          </p:cNvPr>
          <p:cNvSpPr txBox="1"/>
          <p:nvPr/>
        </p:nvSpPr>
        <p:spPr>
          <a:xfrm>
            <a:off x="2030767" y="1986999"/>
            <a:ext cx="45764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123087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67852-B586-C8B3-8C0B-1552889A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1C809C00-7333-A382-5B95-CB21AA749C3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EC6CA9D3-7021-5619-1299-9EE25247F5F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CCA08C69-C37A-A999-22E0-5CBA1BB22F0C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4346FA25-6EF1-16EC-792A-F0E513496A1C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F064BBA8-5CA3-F7B0-EC27-F22EA0290AC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0026563B-91DD-A833-7F81-4F0CEF75D50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81F12A88-75C3-A95A-3C15-74564ABBF63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EDF363-1B11-7763-4F35-27CF41EC3F4D}"/>
              </a:ext>
            </a:extLst>
          </p:cNvPr>
          <p:cNvSpPr txBox="1"/>
          <p:nvPr/>
        </p:nvSpPr>
        <p:spPr>
          <a:xfrm>
            <a:off x="1411933" y="1986974"/>
            <a:ext cx="58348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86134C37-A678-7FB3-48EC-5FCF76AA337C}"/>
              </a:ext>
            </a:extLst>
          </p:cNvPr>
          <p:cNvSpPr/>
          <p:nvPr/>
        </p:nvSpPr>
        <p:spPr>
          <a:xfrm rot="16200000">
            <a:off x="1839729" y="2552643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77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CC5CB-9A9E-64AC-8B35-FC884C7C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2B9CDDE-8957-24F5-9910-B8D4C693F53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ABCD877-AAE0-0196-A2AF-B191C2BE359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86AD27A6-F993-2CB2-74CD-7FCED319BB62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AAF1BDB6-FF26-0066-181E-9FBC8188D91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2C26BEFF-0E09-5505-9653-18C8F29A72D7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4A67660F-D64C-2E8E-9B2C-56B49CF8B577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2589AAD-0F29-EA24-F10B-D5EFE3E2175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9C8EA65A-A177-D9EC-2B6D-2BA4F2796C56}"/>
              </a:ext>
            </a:extLst>
          </p:cNvPr>
          <p:cNvSpPr/>
          <p:nvPr/>
        </p:nvSpPr>
        <p:spPr>
          <a:xfrm rot="16200000">
            <a:off x="1353442" y="2628944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608BB6-741D-016B-6115-C78706D14C55}"/>
              </a:ext>
            </a:extLst>
          </p:cNvPr>
          <p:cNvSpPr txBox="1"/>
          <p:nvPr/>
        </p:nvSpPr>
        <p:spPr>
          <a:xfrm>
            <a:off x="1719221" y="2055793"/>
            <a:ext cx="62658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536739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452-9627-5466-9CE5-D3FF289E8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88DF847-24C1-F1E3-6057-EF74899DEE7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93E9F2DE-5D7F-D4C4-7593-36023381931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08D769A5-C475-4F43-1E9C-CD73429AE385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220A9A54-2B8B-BEBE-BAC8-622EA9E53BD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BA471A9F-853B-DEE2-8491-98400413C58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556F21BC-33E7-4E8A-6498-EB9597EAE1B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67211DF8-F984-420C-44AC-45A5D4DF985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29D41430-4AAA-13EC-A455-82B7AB92C27A}"/>
              </a:ext>
            </a:extLst>
          </p:cNvPr>
          <p:cNvSpPr/>
          <p:nvPr/>
        </p:nvSpPr>
        <p:spPr>
          <a:xfrm rot="16200000">
            <a:off x="1353442" y="2628944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D6CF13-D9FB-4E66-D608-AF3FEE5E29B5}"/>
              </a:ext>
            </a:extLst>
          </p:cNvPr>
          <p:cNvSpPr txBox="1"/>
          <p:nvPr/>
        </p:nvSpPr>
        <p:spPr>
          <a:xfrm>
            <a:off x="1719221" y="2055793"/>
            <a:ext cx="62658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780118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94DD-A467-B061-2D79-665C1F8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80F3EE0-EFA5-C6BB-675F-6FD353DDD28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CE382B1E-F73F-CCF4-BE70-D230186E661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BFC367A8-FD07-9DAB-E883-CA3FEEA373A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Manipulando eventos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2A5BB0A7-2B5E-4045-5C06-11BEFC46339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740FECDC-A04E-5653-7762-6ED97F5E1DA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B8FC8E6-9BC1-6925-1BB4-B180CE5FECD0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595E435B-F222-1617-494D-E03BB8748B5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FB56FA-75CB-14E3-05F6-031FDDB7582A}"/>
              </a:ext>
            </a:extLst>
          </p:cNvPr>
          <p:cNvSpPr txBox="1"/>
          <p:nvPr/>
        </p:nvSpPr>
        <p:spPr>
          <a:xfrm>
            <a:off x="1727990" y="2470354"/>
            <a:ext cx="6734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482507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B1A7-FBCA-C9FB-D913-FD2CDF2E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F9CD561B-4AB3-B104-E57F-44E0D0742F7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CDD30E3-0BA0-1942-95A4-C52144CB3C2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155558B-325A-165C-1F9D-7CEB44472785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2417F952-D488-D21C-61A8-A1BC2B64978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156DAD0A-D876-93CD-426F-6B9665D144D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406F3464-9007-2242-16B9-83396A6AD6EF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02D387F-CBE4-72BD-D7DE-CABCB2161F9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2" name="Google Shape;472;p28">
            <a:extLst>
              <a:ext uri="{FF2B5EF4-FFF2-40B4-BE49-F238E27FC236}">
                <a16:creationId xmlns:a16="http://schemas.microsoft.com/office/drawing/2014/main" id="{7354E020-6CB5-5B62-8987-98EB7AED619A}"/>
              </a:ext>
            </a:extLst>
          </p:cNvPr>
          <p:cNvSpPr txBox="1">
            <a:spLocks/>
          </p:cNvSpPr>
          <p:nvPr/>
        </p:nvSpPr>
        <p:spPr>
          <a:xfrm>
            <a:off x="1289576" y="1746024"/>
            <a:ext cx="7582960" cy="12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Antes de seguirmos, vamos aprender um conceito importante sobre o gerenciamento de estado de um app</a:t>
            </a:r>
          </a:p>
        </p:txBody>
      </p:sp>
    </p:spTree>
    <p:extLst>
      <p:ext uri="{BB962C8B-B14F-4D97-AF65-F5344CB8AC3E}">
        <p14:creationId xmlns:p14="http://schemas.microsoft.com/office/powerpoint/2010/main" val="74115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71E0C-70DE-6C19-4EC7-03CC5149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29BB236-EC07-9E10-FD59-709ED4998CA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D570BA9B-1B02-F210-59CE-F2912B198A9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97A86081-2B0F-54D8-EA7A-6B54097B7F05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3D719CA6-A098-8875-89A3-F1DBBAA349D8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5C0005D1-C6E0-1855-EE76-D0CD5BDD6E0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340ECB43-A9A6-1202-4F83-EFE25AF31B7E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BB65D10-0236-028D-B3DE-3C4D2A268C6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2" name="Google Shape;472;p28">
            <a:extLst>
              <a:ext uri="{FF2B5EF4-FFF2-40B4-BE49-F238E27FC236}">
                <a16:creationId xmlns:a16="http://schemas.microsoft.com/office/drawing/2014/main" id="{ABB342DA-35AD-1062-D778-63A8150635D7}"/>
              </a:ext>
            </a:extLst>
          </p:cNvPr>
          <p:cNvSpPr txBox="1">
            <a:spLocks/>
          </p:cNvSpPr>
          <p:nvPr/>
        </p:nvSpPr>
        <p:spPr>
          <a:xfrm>
            <a:off x="1289576" y="1746024"/>
            <a:ext cx="7582960" cy="12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Antes de seguirmos, vamos aprender um conceito importante sobre o gerenciamento de estado de um app</a:t>
            </a:r>
          </a:p>
        </p:txBody>
      </p:sp>
    </p:spTree>
    <p:extLst>
      <p:ext uri="{BB962C8B-B14F-4D97-AF65-F5344CB8AC3E}">
        <p14:creationId xmlns:p14="http://schemas.microsoft.com/office/powerpoint/2010/main" val="4861405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5C74-C5BE-1935-1D30-EBE49010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AE9D7A3E-2D48-8EF4-48D4-F7CC4A744F3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D0AE7C01-BED9-E56E-6D62-4413E261985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5399DF3-B183-4CE5-EA86-A44A4F5F1065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8BD14313-3C28-F822-9379-E13DB4B7380A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FC84FEAB-898B-EE9E-7767-BAED1AB622E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DDC2D065-7EF5-F4E3-C14C-62AC913AF4F7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4C89538-D542-5944-48C7-94D84EBAD8F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99B85C-BB0A-8AE0-516F-2D99179D4938}"/>
              </a:ext>
            </a:extLst>
          </p:cNvPr>
          <p:cNvSpPr txBox="1"/>
          <p:nvPr/>
        </p:nvSpPr>
        <p:spPr>
          <a:xfrm>
            <a:off x="1751996" y="2417861"/>
            <a:ext cx="600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tarefas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exercícios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557219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8B7-6CC1-5C4F-6614-A8A859F7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75F7F78-1F55-ABB4-DBE1-2840B98BB26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2CA4B0BA-B4FA-40C4-727E-ECBD6F789A5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AD120B2A-6D45-33DD-A39D-B30D600D4E9D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Array.map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E00FE4F6-22B4-9FDA-1E7F-437726118DD2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AFC65AC3-520F-4A82-D058-46A12E33C151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92DC9E1-D854-B495-08D6-64C57A1109DD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AF7F420D-3D54-E7A2-6C20-846B9700D6EB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8BA0581B-A117-6743-85AA-03494A8D1439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12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O método </a:t>
            </a:r>
            <a:r>
              <a:rPr lang="pt-BR" sz="1800" dirty="0" err="1"/>
              <a:t>Array.map</a:t>
            </a:r>
            <a:r>
              <a:rPr lang="pt-BR" sz="1800" dirty="0"/>
              <a:t>() permite a você iterar sobre o </a:t>
            </a:r>
            <a:r>
              <a:rPr lang="pt-BR" sz="1800" dirty="0" err="1"/>
              <a:t>array</a:t>
            </a:r>
            <a:r>
              <a:rPr lang="pt-BR" sz="1800" dirty="0"/>
              <a:t> e modificar seus elementos usando uma função de </a:t>
            </a:r>
            <a:r>
              <a:rPr lang="pt-BR" sz="1800" dirty="0" err="1"/>
              <a:t>callback</a:t>
            </a:r>
            <a:r>
              <a:rPr lang="pt-BR" sz="1800" dirty="0"/>
              <a:t>. A função de </a:t>
            </a:r>
            <a:r>
              <a:rPr lang="pt-BR" sz="1800" dirty="0" err="1"/>
              <a:t>callback</a:t>
            </a:r>
            <a:r>
              <a:rPr lang="pt-BR" sz="1800" dirty="0"/>
              <a:t> será executada em cada um dos elementos do </a:t>
            </a:r>
            <a:r>
              <a:rPr lang="pt-BR" sz="1800" dirty="0" err="1"/>
              <a:t>array</a:t>
            </a:r>
            <a:r>
              <a:rPr lang="pt-BR" sz="1800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73B255-02D6-EB75-A0CF-1CAF6914BC48}"/>
              </a:ext>
            </a:extLst>
          </p:cNvPr>
          <p:cNvSpPr txBox="1"/>
          <p:nvPr/>
        </p:nvSpPr>
        <p:spPr>
          <a:xfrm>
            <a:off x="1756610" y="2652752"/>
            <a:ext cx="545030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arrModificado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arr.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=&gt;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arrModificado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[3, 6, 9, 12]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7C06-1C60-676F-0130-3989FA49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252373FC-B76F-3F89-EF32-78690AEDC04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62EDDE0-EEBF-B773-B38A-3930D85E15E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CC896D49-35EC-AD32-320B-FF349688F086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2AC7BDDA-05DA-2886-84DF-6F93B60A90C9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573C8FF6-06B9-5676-98BC-1AFA126BB4F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3A2C88CC-B5AE-5D17-3A08-AAC2475F9D29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8AF99B71-B8AA-6E9C-E9C0-C6191FD1C93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582976-27A4-A224-640E-3A5E795FC7F4}"/>
              </a:ext>
            </a:extLst>
          </p:cNvPr>
          <p:cNvSpPr txBox="1"/>
          <p:nvPr/>
        </p:nvSpPr>
        <p:spPr>
          <a:xfrm>
            <a:off x="1737805" y="2141257"/>
            <a:ext cx="4576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tarefas[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649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298222" y="1062990"/>
            <a:ext cx="7845777" cy="257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Uma breve </a:t>
            </a:r>
            <a:r>
              <a:rPr lang="en" sz="4000" dirty="0">
                <a:solidFill>
                  <a:schemeClr val="accent6"/>
                </a:solidFill>
              </a:rPr>
              <a:t>{</a:t>
            </a:r>
            <a:br>
              <a:rPr lang="en" sz="4000" dirty="0">
                <a:solidFill>
                  <a:schemeClr val="accent3"/>
                </a:solidFill>
              </a:rPr>
            </a:br>
            <a:r>
              <a:rPr lang="en" sz="4000" dirty="0">
                <a:solidFill>
                  <a:schemeClr val="accent3"/>
                </a:solidFill>
              </a:rPr>
              <a:t>	</a:t>
            </a:r>
            <a:r>
              <a:rPr lang="en" sz="4000" dirty="0">
                <a:solidFill>
                  <a:schemeClr val="accent2"/>
                </a:solidFill>
              </a:rPr>
              <a:t>história do celular; 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Desenvolvimento de Aplicativos Móveis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faminas-2024.html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235236" y="3198268"/>
            <a:ext cx="5061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</p:cNvCxnSpPr>
          <p:nvPr/>
        </p:nvCxnSpPr>
        <p:spPr>
          <a:xfrm>
            <a:off x="1454419" y="2424177"/>
            <a:ext cx="0" cy="71754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react-native.js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EC0C-7B01-5A82-3B79-68E948571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C069A26A-66E0-0CA1-6297-1BDA2E1FFF3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66196CDC-4FFB-395E-8496-1F601D0991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691C306-0171-91BA-6C51-39991A0B2FC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848DCE14-37E1-FD5A-A039-49E721D2DDD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BFBC3FE1-4359-C085-FAAA-E8C982C8E8D1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A53E0829-919D-BADF-EE99-707A8132FDB3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241F5C78-9C2E-8CE0-187C-44C1F23996C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1030F2-B03D-C0EA-EFC1-B05020F3FDF6}"/>
              </a:ext>
            </a:extLst>
          </p:cNvPr>
          <p:cNvSpPr txBox="1"/>
          <p:nvPr/>
        </p:nvSpPr>
        <p:spPr>
          <a:xfrm>
            <a:off x="1737805" y="2141257"/>
            <a:ext cx="4576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tarefas[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7972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BD79E-34F8-FD36-3E65-FB3B56BA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B094765-5F3F-ED41-8B9E-1CB9C80B405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4641BBF5-3EE8-8455-D3F7-17E530D8D68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A908660C-7470-7A4D-A590-78BDB23DD546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45D73249-C74B-E182-674B-1C3EF1851071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1C628D5B-5F05-646F-5CBF-9763608C374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CA9A300A-14B2-319E-455F-3151854BF404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33FE6E34-572E-661A-3FB0-FF0847B2E3B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C53DA-5292-734F-D8F5-70E406FA3C7E}"/>
              </a:ext>
            </a:extLst>
          </p:cNvPr>
          <p:cNvSpPr txBox="1"/>
          <p:nvPr/>
        </p:nvSpPr>
        <p:spPr>
          <a:xfrm>
            <a:off x="2279342" y="2200753"/>
            <a:ext cx="4576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     {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tarefas.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))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22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FB36-B4B3-A828-6DC3-02C930A6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EC9FF547-30A5-13EB-EAAE-52EE47D95B0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5E99E56E-5E7D-36E5-CAD9-BE8AC009D2C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50B0047F-9BE1-4E2D-94B1-53A108CA2DC3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54C111B3-BA1D-7297-F9F1-3FDA00C1183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263B93F2-7888-4190-C15B-EDDA6CF80C35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824041AC-3BD3-1BD6-B758-625B5568F8BB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3AE18316-A369-B680-A58E-410B75C9BEE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9AA0E2-5A6A-7448-4BEA-BE971B685EC9}"/>
              </a:ext>
            </a:extLst>
          </p:cNvPr>
          <p:cNvSpPr txBox="1"/>
          <p:nvPr/>
        </p:nvSpPr>
        <p:spPr>
          <a:xfrm>
            <a:off x="2279342" y="2093032"/>
            <a:ext cx="4576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tarefas.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(tarefas);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225717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29F9-E713-B4E1-9F35-045D8787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09A868DB-9540-F53E-8F7C-900AA6CAC91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0C8C21AD-1C81-13FD-CA0C-A8D091A2C13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A971E8FF-B6CF-6CEA-40D4-2A8ED57F268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React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State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C7C3A296-376C-214B-3F3E-D8C55268547C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AF794F22-467F-2929-D2D6-A647C03C627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B6498E13-73C7-49BB-9C6B-373CBBE01E8A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D2499EB3-5F08-8CF0-D4C7-F7EAAF3A2A0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C72A36FF-8928-6F91-EB4F-F058888BD7C7}"/>
              </a:ext>
            </a:extLst>
          </p:cNvPr>
          <p:cNvSpPr txBox="1">
            <a:spLocks/>
          </p:cNvSpPr>
          <p:nvPr/>
        </p:nvSpPr>
        <p:spPr>
          <a:xfrm>
            <a:off x="1351719" y="1293263"/>
            <a:ext cx="7582960" cy="295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 err="1"/>
              <a:t>React</a:t>
            </a:r>
            <a:r>
              <a:rPr lang="pt-BR" sz="1800" dirty="0"/>
              <a:t> não renderiza novamente a tela quando um evento é disparado em qualquer momento no aplicativo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Devemos avisar ao </a:t>
            </a:r>
            <a:r>
              <a:rPr lang="pt-BR" sz="1800" dirty="0" err="1"/>
              <a:t>React</a:t>
            </a:r>
            <a:r>
              <a:rPr lang="pt-BR" sz="1800" dirty="0"/>
              <a:t> quando ele deve renderizar novamente (atualizar) utilizando um conceito chamado “</a:t>
            </a:r>
            <a:r>
              <a:rPr lang="pt-BR" sz="1800" dirty="0" err="1"/>
              <a:t>state</a:t>
            </a:r>
            <a:r>
              <a:rPr lang="pt-BR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2854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9A49F-5BEB-4A4C-D537-37A7D4E6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4DD61D2A-0297-FFED-A0C9-1333AD94A2D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635EAC8B-1233-122F-916C-3339AB4586BC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AC333A0-A076-12C7-BD3D-96AF2318B94D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useState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Hook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A2BCFAEC-CC15-CFFB-8C6E-EB8441CEBE9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C209E110-90F3-15A8-ECF9-BD06098167A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FFE78863-4CA9-D834-A75B-63CE543DC4B5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81D6AC4D-B6B0-DB8B-81AD-945DFD8249C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AFD2AD16-D40E-59BD-E0B2-7B9CFA6C4BDE}"/>
              </a:ext>
            </a:extLst>
          </p:cNvPr>
          <p:cNvSpPr txBox="1">
            <a:spLocks/>
          </p:cNvSpPr>
          <p:nvPr/>
        </p:nvSpPr>
        <p:spPr>
          <a:xfrm>
            <a:off x="1351719" y="1293264"/>
            <a:ext cx="7582960" cy="141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Um Hook é um tipo de função que permite “conectar-se” (</a:t>
            </a:r>
            <a:r>
              <a:rPr lang="pt-BR" sz="1800" dirty="0" err="1"/>
              <a:t>hook</a:t>
            </a:r>
            <a:r>
              <a:rPr lang="pt-BR" sz="1800" dirty="0"/>
              <a:t> </a:t>
            </a:r>
            <a:r>
              <a:rPr lang="pt-BR" sz="1800" dirty="0" err="1"/>
              <a:t>into</a:t>
            </a:r>
            <a:r>
              <a:rPr lang="pt-BR" sz="1800" dirty="0"/>
              <a:t>) aos recursos do </a:t>
            </a:r>
            <a:r>
              <a:rPr lang="pt-BR" sz="1800" dirty="0" err="1"/>
              <a:t>React</a:t>
            </a:r>
            <a:r>
              <a:rPr lang="pt-BR" sz="1800" dirty="0"/>
              <a:t>. Por exemplo, </a:t>
            </a:r>
            <a:r>
              <a:rPr lang="pt-BR" sz="1800" dirty="0" err="1"/>
              <a:t>useState</a:t>
            </a:r>
            <a:r>
              <a:rPr lang="pt-BR" sz="1800" dirty="0"/>
              <a:t> é um </a:t>
            </a:r>
            <a:r>
              <a:rPr lang="pt-BR" sz="1800" dirty="0" err="1"/>
              <a:t>hook</a:t>
            </a:r>
            <a:r>
              <a:rPr lang="pt-BR" sz="1800" dirty="0"/>
              <a:t> que permite adicionar estado aos componentes da função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FBF8EB-EC1C-DF5A-EDC9-4664AA3177B2}"/>
              </a:ext>
            </a:extLst>
          </p:cNvPr>
          <p:cNvSpPr txBox="1"/>
          <p:nvPr/>
        </p:nvSpPr>
        <p:spPr>
          <a:xfrm>
            <a:off x="1437473" y="3239250"/>
            <a:ext cx="7411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exercícios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611323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84435-4C84-2BEC-FFE0-6D619D10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24363F1-6329-095B-9EEC-122B9B17BF6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3CC2E6F-8C4D-33B8-3413-310F15D2F65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DA72AC5-30FA-4D88-D77B-3D37E2A49B36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useState</a:t>
            </a:r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Hook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F4C81F70-3163-CC91-B668-2F001D16E4F4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2AA38AF0-43CB-F56C-0457-DEB745841470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433E6AE0-BBD2-E4EA-DF12-EAE7B542BC25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CCFCBF4B-67A7-4FC4-B128-4F2C5D60B4D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Google Shape;472;p28">
            <a:extLst>
              <a:ext uri="{FF2B5EF4-FFF2-40B4-BE49-F238E27FC236}">
                <a16:creationId xmlns:a16="http://schemas.microsoft.com/office/drawing/2014/main" id="{32274099-C4C4-3519-56B6-E7ABD2310EC9}"/>
              </a:ext>
            </a:extLst>
          </p:cNvPr>
          <p:cNvSpPr txBox="1">
            <a:spLocks/>
          </p:cNvSpPr>
          <p:nvPr/>
        </p:nvSpPr>
        <p:spPr>
          <a:xfrm>
            <a:off x="1074662" y="1853970"/>
            <a:ext cx="7582960" cy="222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65100" indent="0">
              <a:buClr>
                <a:schemeClr val="accent3"/>
              </a:buClr>
              <a:buSzPts val="1000"/>
            </a:pPr>
            <a:r>
              <a:rPr lang="pt-BR" sz="1800" dirty="0" err="1"/>
              <a:t>useState</a:t>
            </a:r>
            <a:r>
              <a:rPr lang="pt-BR" sz="1800" dirty="0"/>
              <a:t> faz duas coisas:</a:t>
            </a:r>
          </a:p>
          <a:p>
            <a:pPr marL="165100" indent="0">
              <a:buClr>
                <a:schemeClr val="accent3"/>
              </a:buClr>
              <a:buSzPts val="1000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Cria uma “variável de estado” com um valor inicial. (Nesse caso o valor inicial é um </a:t>
            </a:r>
            <a:r>
              <a:rPr lang="pt-BR" sz="1800" dirty="0" err="1"/>
              <a:t>array</a:t>
            </a:r>
            <a:r>
              <a:rPr lang="pt-BR" sz="1800" dirty="0"/>
              <a:t> de </a:t>
            </a:r>
            <a:r>
              <a:rPr lang="pt-BR" sz="1800" dirty="0" err="1"/>
              <a:t>strings</a:t>
            </a:r>
            <a:r>
              <a:rPr lang="pt-BR" sz="1800" dirty="0"/>
              <a:t>)</a:t>
            </a:r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450850" indent="-285750"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pt-BR" sz="1800" dirty="0"/>
              <a:t>Cria uma função para </a:t>
            </a:r>
            <a:r>
              <a:rPr lang="pt-BR" sz="1800" dirty="0" err="1"/>
              <a:t>setar</a:t>
            </a:r>
            <a:r>
              <a:rPr lang="pt-BR" sz="1800" dirty="0"/>
              <a:t> o valor na variável de estado (</a:t>
            </a:r>
            <a:r>
              <a:rPr lang="pt-BR" sz="1800" dirty="0" err="1"/>
              <a:t>setTarefas</a:t>
            </a:r>
            <a:r>
              <a:rPr lang="pt-BR" sz="1800" dirty="0"/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DCB32B-8A25-DAA5-2263-08A428E53483}"/>
              </a:ext>
            </a:extLst>
          </p:cNvPr>
          <p:cNvSpPr txBox="1"/>
          <p:nvPr/>
        </p:nvSpPr>
        <p:spPr>
          <a:xfrm>
            <a:off x="1246170" y="1219376"/>
            <a:ext cx="7411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dirty="0" err="1">
                <a:solidFill>
                  <a:srgbClr val="BD93F9"/>
                </a:solidFill>
                <a:latin typeface="Consolas" panose="020B0609020204030204" pitchFamily="49" charset="0"/>
              </a:rPr>
              <a:t>setTarefas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exercícios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4145195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18E7E-6EC0-CFF7-3FF2-E8DD27F2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81CB9462-783B-AEDA-F521-E136404027C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74AB8C22-17C2-5A30-D407-906CCD5FC08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3CE02837-BE70-C3C7-6404-8D58D65D8EF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148E078D-064C-B7E5-7407-2C2E04DB9177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980D8B4E-06E8-69B2-B9DC-CCE75F85CC62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1EB1071-B7E5-361A-D918-C87A3707120B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8E4151B7-A0B9-7E4B-BB13-A504867392D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BF4468-5F7D-1721-90B3-BAF90FD09F76}"/>
              </a:ext>
            </a:extLst>
          </p:cNvPr>
          <p:cNvSpPr txBox="1"/>
          <p:nvPr/>
        </p:nvSpPr>
        <p:spPr>
          <a:xfrm>
            <a:off x="1330221" y="2093032"/>
            <a:ext cx="758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35114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9869-4C71-F35D-49CB-1FCCAB31B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5FFBF0AE-7423-3788-CE81-421AF241DBC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A2302470-B0CB-6C19-D21E-2E682FFB050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4F561B3E-A35E-D565-E87E-02C6C5C7E35B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24B61D05-2FEE-B75B-2654-2D0B18DEAAD0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F5C21046-4945-2890-C872-77601C7BCA4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88507502-8C62-5C77-E447-EDC602BA00A6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B8D5BB58-DBAD-55E3-78C0-2EA42259F959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DB77EC-1D65-D513-823E-4470DC33A117}"/>
              </a:ext>
            </a:extLst>
          </p:cNvPr>
          <p:cNvSpPr txBox="1"/>
          <p:nvPr/>
        </p:nvSpPr>
        <p:spPr>
          <a:xfrm>
            <a:off x="1251751" y="1985310"/>
            <a:ext cx="7430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adicionarTarefaManipulador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tarefasAtuais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083496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A350-E58C-E738-FA37-EBBEA452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999487B7-F879-3B6B-AC55-7036426FA090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8C7E307C-05B2-FDEF-2898-E2026C996CE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BC1D2A24-979A-6D3D-1B71-1244FDB724C0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Gerenciamento de estado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BCBA46A4-20BF-5D88-64CE-5595BB3385EF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C1B41708-5E30-4F30-98D1-1EE6FAB86B64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11596D2B-8F93-FEC6-E277-D8E30097D6F5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956D8DC2-74B8-0773-443B-2AF1A8B9561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2EA37D-176D-0D7E-A064-ED614B609449}"/>
              </a:ext>
            </a:extLst>
          </p:cNvPr>
          <p:cNvSpPr txBox="1"/>
          <p:nvPr/>
        </p:nvSpPr>
        <p:spPr>
          <a:xfrm>
            <a:off x="1657904" y="1534851"/>
            <a:ext cx="6562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setTarefaDigitada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pt-BR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7A8D7E-3040-CB3A-28E9-4A94AE26A45F}"/>
              </a:ext>
            </a:extLst>
          </p:cNvPr>
          <p:cNvSpPr txBox="1"/>
          <p:nvPr/>
        </p:nvSpPr>
        <p:spPr>
          <a:xfrm>
            <a:off x="1657904" y="2121834"/>
            <a:ext cx="6347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setTarefaDigitada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textoDigitado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CB11B8-E68C-6334-5B58-2F30FF6CED5E}"/>
              </a:ext>
            </a:extLst>
          </p:cNvPr>
          <p:cNvSpPr txBox="1"/>
          <p:nvPr/>
        </p:nvSpPr>
        <p:spPr>
          <a:xfrm>
            <a:off x="905833" y="2899345"/>
            <a:ext cx="67226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.textInput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textoTarefaManipulador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tarefaDigitada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940DA189-9267-3040-9BAF-302C6F5CD957}"/>
              </a:ext>
            </a:extLst>
          </p:cNvPr>
          <p:cNvSpPr/>
          <p:nvPr/>
        </p:nvSpPr>
        <p:spPr>
          <a:xfrm rot="16200000">
            <a:off x="1271250" y="3653805"/>
            <a:ext cx="488608" cy="526820"/>
          </a:xfrm>
          <a:prstGeom prst="downArrow">
            <a:avLst/>
          </a:prstGeom>
          <a:solidFill>
            <a:srgbClr val="805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26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A2A3-E487-F817-1D14-BE9270BC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5;p42">
            <a:extLst>
              <a:ext uri="{FF2B5EF4-FFF2-40B4-BE49-F238E27FC236}">
                <a16:creationId xmlns:a16="http://schemas.microsoft.com/office/drawing/2014/main" id="{B6034AC0-6992-EE00-3DE3-7E246CCB98D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faminas-2024.html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" name="Google Shape;856;p42">
            <a:extLst>
              <a:ext uri="{FF2B5EF4-FFF2-40B4-BE49-F238E27FC236}">
                <a16:creationId xmlns:a16="http://schemas.microsoft.com/office/drawing/2014/main" id="{B75FCFD4-CAD4-B77D-AAAC-34EC003CEE0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pt-BR" dirty="0">
                <a:solidFill>
                  <a:schemeClr val="accent3"/>
                </a:solidFill>
              </a:rPr>
              <a:t>react-native.js</a:t>
            </a:r>
          </a:p>
        </p:txBody>
      </p:sp>
      <p:sp>
        <p:nvSpPr>
          <p:cNvPr id="4" name="Google Shape;852;p42">
            <a:extLst>
              <a:ext uri="{FF2B5EF4-FFF2-40B4-BE49-F238E27FC236}">
                <a16:creationId xmlns:a16="http://schemas.microsoft.com/office/drawing/2014/main" id="{E533AB69-3BFB-8DC3-92E9-31BF5DCA131E}"/>
              </a:ext>
            </a:extLst>
          </p:cNvPr>
          <p:cNvSpPr txBox="1">
            <a:spLocks/>
          </p:cNvSpPr>
          <p:nvPr/>
        </p:nvSpPr>
        <p:spPr>
          <a:xfrm>
            <a:off x="962278" y="566190"/>
            <a:ext cx="7582960" cy="498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Alterações de estilo</a:t>
            </a:r>
            <a:endParaRPr lang="pt-BR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oogle Shape;858;p42">
            <a:extLst>
              <a:ext uri="{FF2B5EF4-FFF2-40B4-BE49-F238E27FC236}">
                <a16:creationId xmlns:a16="http://schemas.microsoft.com/office/drawing/2014/main" id="{4200A83A-9DC3-DA4A-51A6-42DE320B37D3}"/>
              </a:ext>
            </a:extLst>
          </p:cNvPr>
          <p:cNvGrpSpPr/>
          <p:nvPr/>
        </p:nvGrpSpPr>
        <p:grpSpPr>
          <a:xfrm>
            <a:off x="905833" y="1128662"/>
            <a:ext cx="506100" cy="3923695"/>
            <a:chOff x="1084825" y="2556550"/>
            <a:chExt cx="506100" cy="2013475"/>
          </a:xfrm>
        </p:grpSpPr>
        <p:sp>
          <p:nvSpPr>
            <p:cNvPr id="7" name="Google Shape;859;p42">
              <a:extLst>
                <a:ext uri="{FF2B5EF4-FFF2-40B4-BE49-F238E27FC236}">
                  <a16:creationId xmlns:a16="http://schemas.microsoft.com/office/drawing/2014/main" id="{4748535B-E20F-2F84-CFC3-BFB84A41B37C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" name="Google Shape;860;p42">
              <a:extLst>
                <a:ext uri="{FF2B5EF4-FFF2-40B4-BE49-F238E27FC236}">
                  <a16:creationId xmlns:a16="http://schemas.microsoft.com/office/drawing/2014/main" id="{8F4EDA0B-BFD7-DE48-D0B3-210C0E359491}"/>
                </a:ext>
              </a:extLst>
            </p:cNvPr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854;p42">
            <a:extLst>
              <a:ext uri="{FF2B5EF4-FFF2-40B4-BE49-F238E27FC236}">
                <a16:creationId xmlns:a16="http://schemas.microsoft.com/office/drawing/2014/main" id="{080E8F6C-82D4-FCD3-2FB4-93CBB286BB38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pt-BR">
                <a:solidFill>
                  <a:schemeClr val="accent3"/>
                </a:solidFill>
              </a:rPr>
              <a:t>Desenvolvimento de Aplicativos Móveis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C68785-2F85-6634-966E-44E70B72E835}"/>
              </a:ext>
            </a:extLst>
          </p:cNvPr>
          <p:cNvSpPr txBox="1"/>
          <p:nvPr/>
        </p:nvSpPr>
        <p:spPr>
          <a:xfrm>
            <a:off x="1864310" y="2557128"/>
            <a:ext cx="45764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#5e0acc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3FEA08-4CF0-CA15-685D-EA139C623994}"/>
              </a:ext>
            </a:extLst>
          </p:cNvPr>
          <p:cNvSpPr txBox="1"/>
          <p:nvPr/>
        </p:nvSpPr>
        <p:spPr>
          <a:xfrm>
            <a:off x="1411933" y="1192106"/>
            <a:ext cx="68705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.tarefasContainer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tarefas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))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8324914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8683</TotalTime>
  <Words>5113</Words>
  <Application>Microsoft Office PowerPoint</Application>
  <PresentationFormat>Apresentação na tela (16:9)</PresentationFormat>
  <Paragraphs>1154</Paragraphs>
  <Slides>133</Slides>
  <Notes>42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133</vt:i4>
      </vt:variant>
    </vt:vector>
  </HeadingPairs>
  <TitlesOfParts>
    <vt:vector size="139" baseType="lpstr">
      <vt:lpstr>Consolas</vt:lpstr>
      <vt:lpstr>Arial</vt:lpstr>
      <vt:lpstr>Roboto Medium</vt:lpstr>
      <vt:lpstr>Fira Code</vt:lpstr>
      <vt:lpstr>Montserrat</vt:lpstr>
      <vt:lpstr>Programming Language Workshop for Beginners by Slidesgo</vt:lpstr>
      <vt:lpstr>Desenvolvimento de {</vt:lpstr>
      <vt:lpstr>Fabrício Lugão; {</vt:lpstr>
      <vt:lpstr>01</vt:lpstr>
      <vt:lpstr>04</vt:lpstr>
      <vt:lpstr>07</vt:lpstr>
      <vt:lpstr>09</vt:lpstr>
      <vt:lpstr>Desenvolvimento de {</vt:lpstr>
      <vt:lpstr>Apresentação do PowerPoint</vt:lpstr>
      <vt:lpstr>Uma breve {  história do celular; </vt:lpstr>
      <vt:lpstr>Symbian OS (C++) {</vt:lpstr>
      <vt:lpstr>Blackberry OS (C++) {</vt:lpstr>
      <vt:lpstr>Android {  Be together.     Not the same</vt:lpstr>
      <vt:lpstr>Android {</vt:lpstr>
      <vt:lpstr>Apresentação do PowerPoint</vt:lpstr>
      <vt:lpstr>Apresentação do PowerPoint</vt:lpstr>
      <vt:lpstr>iOS {  Apple reinvents  the phone.</vt:lpstr>
      <vt:lpstr>iOS {</vt:lpstr>
      <vt:lpstr>Apresentação do PowerPoint</vt:lpstr>
      <vt:lpstr>Apresentação do PowerPoint</vt:lpstr>
      <vt:lpstr>Apresentação do PowerPoint</vt:lpstr>
      <vt:lpstr>Android { </vt:lpstr>
      <vt:lpstr>Desenvolvimento { de Aplicativos; </vt:lpstr>
      <vt:lpstr>Desenvolvimento Nativo {</vt:lpstr>
      <vt:lpstr>IDEs {</vt:lpstr>
      <vt:lpstr>Distribuição nas ‘lojas’ {</vt:lpstr>
      <vt:lpstr>Monetização {</vt:lpstr>
      <vt:lpstr>Monetização {</vt:lpstr>
      <vt:lpstr>Design Guidelines “Diretrizes de layout” {</vt:lpstr>
      <vt:lpstr>Design Guidelines “Diretrizes de layout” {</vt:lpstr>
      <vt:lpstr>Aplicativos ‘híbridos’;</vt:lpstr>
      <vt:lpstr>Aplicativos ‘híbridos’{</vt:lpstr>
      <vt:lpstr>Aplicativos ‘híbridos’ vs Aplicativos ‘nativos’ {</vt:lpstr>
      <vt:lpstr>Aula 08-02</vt:lpstr>
      <vt:lpstr>Aplicativos ‘híbridos’ vs Aplicativos ‘nativos’ {</vt:lpstr>
      <vt:lpstr>Aplicativos ‘híbridos’ vs Aplicativos ‘nativos’ {</vt:lpstr>
      <vt:lpstr>Desenvolvimento híbrido {</vt:lpstr>
      <vt:lpstr>Apresentação do PowerPoint</vt:lpstr>
      <vt:lpstr>“O maior erro que cometemos como empresa foi apostar demais em HTML5 em oposição ao nativo” -Mark Zuckerberg (2012)</vt:lpstr>
      <vt:lpstr>React Native;</vt:lpstr>
      <vt:lpstr>React Native;</vt:lpstr>
      <vt:lpstr>React Native {</vt:lpstr>
      <vt:lpstr>React Native | Atualização rápida;</vt:lpstr>
      <vt:lpstr>Quem utiliza {</vt:lpstr>
      <vt:lpstr>Quem utiliza {</vt:lpstr>
      <vt:lpstr>Quem utiliza {</vt:lpstr>
      <vt:lpstr>Quem utiliza {</vt:lpstr>
      <vt:lpstr>Quem utiliza {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{</dc:title>
  <cp:lastModifiedBy>Fabricio</cp:lastModifiedBy>
  <cp:revision>64</cp:revision>
  <dcterms:modified xsi:type="dcterms:W3CDTF">2024-02-26T19:45:05Z</dcterms:modified>
</cp:coreProperties>
</file>